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slide+xml" PartName="/ppt/slides/slide41.xml"/>
  <Override ContentType="application/vnd.openxmlformats-officedocument.presentationml.slide+xml" PartName="/ppt/slides/slide4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Lst>
  <p:sldSz cx="18288000" cy="10287000"/>
  <p:notesSz cx="6858000" cy="9144000"/>
  <p:embeddedFontLst>
    <p:embeddedFont>
      <p:font typeface="Heebo Ultra-Bold" charset="1" panose="00000900000000000000"/>
      <p:regular r:id="rId48"/>
    </p:embeddedFont>
    <p:embeddedFont>
      <p:font typeface="Heebo" charset="1" panose="00000500000000000000"/>
      <p:regular r:id="rId49"/>
    </p:embeddedFont>
    <p:embeddedFont>
      <p:font typeface="Heebo Medium" charset="1" panose="00000600000000000000"/>
      <p:regular r:id="rId5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slides/slide34.xml" Type="http://schemas.openxmlformats.org/officeDocument/2006/relationships/slide"/><Relationship Id="rId4" Target="theme/theme1.xml" Type="http://schemas.openxmlformats.org/officeDocument/2006/relationships/theme"/><Relationship Id="rId40" Target="slides/slide35.xml" Type="http://schemas.openxmlformats.org/officeDocument/2006/relationships/slide"/><Relationship Id="rId41" Target="slides/slide36.xml" Type="http://schemas.openxmlformats.org/officeDocument/2006/relationships/slide"/><Relationship Id="rId42" Target="slides/slide37.xml" Type="http://schemas.openxmlformats.org/officeDocument/2006/relationships/slide"/><Relationship Id="rId43" Target="slides/slide38.xml" Type="http://schemas.openxmlformats.org/officeDocument/2006/relationships/slide"/><Relationship Id="rId44" Target="slides/slide39.xml" Type="http://schemas.openxmlformats.org/officeDocument/2006/relationships/slide"/><Relationship Id="rId45" Target="slides/slide40.xml" Type="http://schemas.openxmlformats.org/officeDocument/2006/relationships/slide"/><Relationship Id="rId46" Target="slides/slide41.xml" Type="http://schemas.openxmlformats.org/officeDocument/2006/relationships/slide"/><Relationship Id="rId47" Target="slides/slide42.xml" Type="http://schemas.openxmlformats.org/officeDocument/2006/relationships/slide"/><Relationship Id="rId48" Target="fonts/font48.fntdata" Type="http://schemas.openxmlformats.org/officeDocument/2006/relationships/font"/><Relationship Id="rId49" Target="fonts/font49.fntdata" Type="http://schemas.openxmlformats.org/officeDocument/2006/relationships/font"/><Relationship Id="rId5" Target="tableStyles.xml" Type="http://schemas.openxmlformats.org/officeDocument/2006/relationships/tableStyles"/><Relationship Id="rId50" Target="fonts/font50.fntdata" Type="http://schemas.openxmlformats.org/officeDocument/2006/relationships/font"/><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2.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png" Type="http://schemas.openxmlformats.org/officeDocument/2006/relationships/image"/><Relationship Id="rId4" Target="../media/image6.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22.jpe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jpeg" Type="http://schemas.openxmlformats.org/officeDocument/2006/relationships/image"/><Relationship Id="rId3" Target="../media/image24.jpeg" Type="http://schemas.openxmlformats.org/officeDocument/2006/relationships/image"/><Relationship Id="rId4" Target="../media/image25.jpe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jpe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 Id="rId3" Target="../media/image28.svg" Type="http://schemas.openxmlformats.org/officeDocument/2006/relationships/image"/><Relationship Id="rId4" Target="../media/image29.png" Type="http://schemas.openxmlformats.org/officeDocument/2006/relationships/image"/><Relationship Id="rId5" Target="../media/image30.sv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31.jpe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2.png" Type="http://schemas.openxmlformats.org/officeDocument/2006/relationships/image"/><Relationship Id="rId3" Target="../media/image33.svg" Type="http://schemas.openxmlformats.org/officeDocument/2006/relationships/image"/><Relationship Id="rId4" Target="../media/image34.png" Type="http://schemas.openxmlformats.org/officeDocument/2006/relationships/image"/><Relationship Id="rId5" Target="../media/image35.svg" Type="http://schemas.openxmlformats.org/officeDocument/2006/relationships/image"/><Relationship Id="rId6" Target="../media/image36.png" Type="http://schemas.openxmlformats.org/officeDocument/2006/relationships/image"/><Relationship Id="rId7" Target="../media/image37.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8.png" Type="http://schemas.openxmlformats.org/officeDocument/2006/relationships/image"/><Relationship Id="rId3" Target="../media/image39.svg" Type="http://schemas.openxmlformats.org/officeDocument/2006/relationships/image"/><Relationship Id="rId4" Target="../media/image40.png" Type="http://schemas.openxmlformats.org/officeDocument/2006/relationships/image"/><Relationship Id="rId5" Target="../media/image41.sv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8.png" Type="http://schemas.openxmlformats.org/officeDocument/2006/relationships/image"/><Relationship Id="rId3" Target="../media/image39.svg" Type="http://schemas.openxmlformats.org/officeDocument/2006/relationships/image"/><Relationship Id="rId4" Target="../media/image40.png" Type="http://schemas.openxmlformats.org/officeDocument/2006/relationships/image"/><Relationship Id="rId5" Target="../media/image41.svg" Type="http://schemas.openxmlformats.org/officeDocument/2006/relationships/image"/><Relationship Id="rId6" Target="../media/image42.png" Type="http://schemas.openxmlformats.org/officeDocument/2006/relationships/image"/><Relationship Id="rId7" Target="../media/image43.svg" Type="http://schemas.openxmlformats.org/officeDocument/2006/relationships/image"/><Relationship Id="rId8" Target="../media/image44.png" Type="http://schemas.openxmlformats.org/officeDocument/2006/relationships/image"/><Relationship Id="rId9" Target="../media/image45.sv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6.png" Type="http://schemas.openxmlformats.org/officeDocument/2006/relationships/image"/><Relationship Id="rId3" Target="../media/image47.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 Id="rId3" Target="../media/image8.pn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8.png" Type="http://schemas.openxmlformats.org/officeDocument/2006/relationships/image"/><Relationship Id="rId3" Target="../media/image49.png" Type="http://schemas.openxmlformats.org/officeDocument/2006/relationships/image"/><Relationship Id="rId4" Target="../media/image50.sv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9.svg" Type="http://schemas.openxmlformats.org/officeDocument/2006/relationships/image"/><Relationship Id="rId2" Target="../media/image51.png" Type="http://schemas.openxmlformats.org/officeDocument/2006/relationships/image"/><Relationship Id="rId3" Target="../media/image52.svg" Type="http://schemas.openxmlformats.org/officeDocument/2006/relationships/image"/><Relationship Id="rId4" Target="../media/image53.png" Type="http://schemas.openxmlformats.org/officeDocument/2006/relationships/image"/><Relationship Id="rId5" Target="../media/image54.svg" Type="http://schemas.openxmlformats.org/officeDocument/2006/relationships/image"/><Relationship Id="rId6" Target="../media/image55.jpeg" Type="http://schemas.openxmlformats.org/officeDocument/2006/relationships/image"/><Relationship Id="rId7" Target="../media/image56.png" Type="http://schemas.openxmlformats.org/officeDocument/2006/relationships/image"/><Relationship Id="rId8" Target="../media/image57.svg" Type="http://schemas.openxmlformats.org/officeDocument/2006/relationships/image"/><Relationship Id="rId9" Target="../media/image58.pn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0.pn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1.png" Type="http://schemas.openxmlformats.org/officeDocument/2006/relationships/image"/><Relationship Id="rId3" Target="../media/image62.svg" Type="http://schemas.openxmlformats.org/officeDocument/2006/relationships/image"/><Relationship Id="rId4" Target="../media/image63.png" Type="http://schemas.openxmlformats.org/officeDocument/2006/relationships/image"/><Relationship Id="rId5" Target="../media/image64.svg" Type="http://schemas.openxmlformats.org/officeDocument/2006/relationships/image"/><Relationship Id="rId6" Target="../media/image65.png" Type="http://schemas.openxmlformats.org/officeDocument/2006/relationships/image"/><Relationship Id="rId7" Target="../media/image66.svg" Type="http://schemas.openxmlformats.org/officeDocument/2006/relationships/image"/><Relationship Id="rId8" Target="../media/image67.png" Type="http://schemas.openxmlformats.org/officeDocument/2006/relationships/image"/><Relationship Id="rId9" Target="../media/image68.sv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9.png" Type="http://schemas.openxmlformats.org/officeDocument/2006/relationships/image"/><Relationship Id="rId3" Target="../media/image70.png" Type="http://schemas.openxmlformats.org/officeDocument/2006/relationships/image"/><Relationship Id="rId4" Target="../media/image71.svg" Type="http://schemas.openxmlformats.org/officeDocument/2006/relationships/image"/><Relationship Id="rId5" Target="../media/image72.png" Type="http://schemas.openxmlformats.org/officeDocument/2006/relationships/image"/><Relationship Id="rId6" Target="../media/image73.svg" Type="http://schemas.openxmlformats.org/officeDocument/2006/relationships/image"/></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4.png" Type="http://schemas.openxmlformats.org/officeDocument/2006/relationships/image"/><Relationship Id="rId3" Target="../media/image75.svg" Type="http://schemas.openxmlformats.org/officeDocument/2006/relationships/image"/><Relationship Id="rId4" Target="../media/image76.jpeg" Type="http://schemas.openxmlformats.org/officeDocument/2006/relationships/image"/><Relationship Id="rId5" Target="../media/image77.jpeg" Type="http://schemas.openxmlformats.org/officeDocument/2006/relationships/image"/><Relationship Id="rId6" Target="../media/image78.png" Type="http://schemas.openxmlformats.org/officeDocument/2006/relationships/image"/><Relationship Id="rId7" Target="../media/image79.svg" Type="http://schemas.openxmlformats.org/officeDocument/2006/relationships/image"/></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2.png" Type="http://schemas.openxmlformats.org/officeDocument/2006/relationships/image"/></Relationships>
</file>

<file path=ppt/slides/_rels/slide40.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png" Type="http://schemas.openxmlformats.org/officeDocument/2006/relationships/image"/><Relationship Id="rId4" Target="../media/image6.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 Id="rId3" Target="../media/image8.png" Type="http://schemas.openxmlformats.org/officeDocument/2006/relationships/image"/><Relationship Id="rId4" Target="../media/image1.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 Id="rId3" Target="../media/image8.png" Type="http://schemas.openxmlformats.org/officeDocument/2006/relationships/image"/><Relationship Id="rId4" Target="../media/image1.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70707"/>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15058666" y="2523660"/>
            <a:ext cx="3753274" cy="3443628"/>
          </a:xfrm>
          <a:custGeom>
            <a:avLst/>
            <a:gdLst/>
            <a:ahLst/>
            <a:cxnLst/>
            <a:rect r="r" b="b" t="t" l="l"/>
            <a:pathLst>
              <a:path h="3443628" w="3753274">
                <a:moveTo>
                  <a:pt x="0" y="0"/>
                </a:moveTo>
                <a:lnTo>
                  <a:pt x="3753274" y="0"/>
                </a:lnTo>
                <a:lnTo>
                  <a:pt x="3753274" y="3443628"/>
                </a:lnTo>
                <a:lnTo>
                  <a:pt x="0" y="3443628"/>
                </a:lnTo>
                <a:lnTo>
                  <a:pt x="0" y="0"/>
                </a:lnTo>
                <a:close/>
              </a:path>
            </a:pathLst>
          </a:custGeom>
          <a:blipFill>
            <a:blip r:embed="rId2"/>
            <a:stretch>
              <a:fillRect l="0" t="0" r="0" b="0"/>
            </a:stretch>
          </a:blipFill>
        </p:spPr>
      </p:sp>
      <p:grpSp>
        <p:nvGrpSpPr>
          <p:cNvPr name="Group 3" id="3"/>
          <p:cNvGrpSpPr/>
          <p:nvPr/>
        </p:nvGrpSpPr>
        <p:grpSpPr>
          <a:xfrm rot="0">
            <a:off x="934188" y="794979"/>
            <a:ext cx="16419623" cy="8697043"/>
            <a:chOff x="0" y="0"/>
            <a:chExt cx="63915348" cy="33854280"/>
          </a:xfrm>
        </p:grpSpPr>
        <p:sp>
          <p:nvSpPr>
            <p:cNvPr name="Freeform 4" id="4"/>
            <p:cNvSpPr/>
            <p:nvPr/>
          </p:nvSpPr>
          <p:spPr>
            <a:xfrm flipH="false" flipV="false" rot="0">
              <a:off x="0" y="0"/>
              <a:ext cx="63915348" cy="33854281"/>
            </a:xfrm>
            <a:custGeom>
              <a:avLst/>
              <a:gdLst/>
              <a:ahLst/>
              <a:cxnLst/>
              <a:rect r="r" b="b" t="t" l="l"/>
              <a:pathLst>
                <a:path h="33854281" w="63915348">
                  <a:moveTo>
                    <a:pt x="63790891" y="59690"/>
                  </a:moveTo>
                  <a:cubicBezTo>
                    <a:pt x="63826448" y="59690"/>
                    <a:pt x="63855656" y="88900"/>
                    <a:pt x="63855656" y="124460"/>
                  </a:cubicBezTo>
                  <a:lnTo>
                    <a:pt x="63855656" y="33729820"/>
                  </a:lnTo>
                  <a:cubicBezTo>
                    <a:pt x="63855656" y="33765381"/>
                    <a:pt x="63826448" y="33794591"/>
                    <a:pt x="63790891" y="33794591"/>
                  </a:cubicBezTo>
                  <a:lnTo>
                    <a:pt x="124460" y="33794591"/>
                  </a:lnTo>
                  <a:cubicBezTo>
                    <a:pt x="88900" y="33794591"/>
                    <a:pt x="59690" y="33765381"/>
                    <a:pt x="59690" y="33729820"/>
                  </a:cubicBezTo>
                  <a:lnTo>
                    <a:pt x="59690" y="124460"/>
                  </a:lnTo>
                  <a:cubicBezTo>
                    <a:pt x="59690" y="88900"/>
                    <a:pt x="88900" y="59690"/>
                    <a:pt x="124460" y="59690"/>
                  </a:cubicBezTo>
                  <a:lnTo>
                    <a:pt x="63790891" y="59690"/>
                  </a:lnTo>
                  <a:moveTo>
                    <a:pt x="63790891" y="0"/>
                  </a:moveTo>
                  <a:lnTo>
                    <a:pt x="124460" y="0"/>
                  </a:lnTo>
                  <a:cubicBezTo>
                    <a:pt x="55880" y="0"/>
                    <a:pt x="0" y="55880"/>
                    <a:pt x="0" y="124460"/>
                  </a:cubicBezTo>
                  <a:lnTo>
                    <a:pt x="0" y="33729820"/>
                  </a:lnTo>
                  <a:cubicBezTo>
                    <a:pt x="0" y="33798399"/>
                    <a:pt x="55880" y="33854281"/>
                    <a:pt x="124460" y="33854281"/>
                  </a:cubicBezTo>
                  <a:lnTo>
                    <a:pt x="63790891" y="33854281"/>
                  </a:lnTo>
                  <a:cubicBezTo>
                    <a:pt x="63859470" y="33854281"/>
                    <a:pt x="63915348" y="33798399"/>
                    <a:pt x="63915348" y="33729820"/>
                  </a:cubicBezTo>
                  <a:lnTo>
                    <a:pt x="63915348" y="124460"/>
                  </a:lnTo>
                  <a:cubicBezTo>
                    <a:pt x="63915348" y="55880"/>
                    <a:pt x="63859470" y="0"/>
                    <a:pt x="63790891" y="0"/>
                  </a:cubicBezTo>
                  <a:close/>
                </a:path>
              </a:pathLst>
            </a:custGeom>
            <a:solidFill>
              <a:srgbClr val="64E688">
                <a:alpha val="49804"/>
              </a:srgbClr>
            </a:solidFill>
          </p:spPr>
        </p:sp>
      </p:grpSp>
      <p:sp>
        <p:nvSpPr>
          <p:cNvPr name="Freeform 5" id="5"/>
          <p:cNvSpPr/>
          <p:nvPr/>
        </p:nvSpPr>
        <p:spPr>
          <a:xfrm flipH="false" flipV="false" rot="1713587">
            <a:off x="14568945" y="80742"/>
            <a:ext cx="1569750" cy="1428473"/>
          </a:xfrm>
          <a:custGeom>
            <a:avLst/>
            <a:gdLst/>
            <a:ahLst/>
            <a:cxnLst/>
            <a:rect r="r" b="b" t="t" l="l"/>
            <a:pathLst>
              <a:path h="1428473" w="1569750">
                <a:moveTo>
                  <a:pt x="0" y="0"/>
                </a:moveTo>
                <a:lnTo>
                  <a:pt x="1569750" y="0"/>
                </a:lnTo>
                <a:lnTo>
                  <a:pt x="1569750" y="1428473"/>
                </a:lnTo>
                <a:lnTo>
                  <a:pt x="0" y="1428473"/>
                </a:lnTo>
                <a:lnTo>
                  <a:pt x="0" y="0"/>
                </a:lnTo>
                <a:close/>
              </a:path>
            </a:pathLst>
          </a:custGeom>
          <a:blipFill>
            <a:blip r:embed="rId3"/>
            <a:stretch>
              <a:fillRect l="0" t="0" r="0" b="0"/>
            </a:stretch>
          </a:blipFill>
        </p:spPr>
      </p:sp>
      <p:sp>
        <p:nvSpPr>
          <p:cNvPr name="Freeform 6" id="6"/>
          <p:cNvSpPr/>
          <p:nvPr/>
        </p:nvSpPr>
        <p:spPr>
          <a:xfrm flipH="false" flipV="false" rot="-478310">
            <a:off x="12014704" y="7015656"/>
            <a:ext cx="5448196" cy="5019151"/>
          </a:xfrm>
          <a:custGeom>
            <a:avLst/>
            <a:gdLst/>
            <a:ahLst/>
            <a:cxnLst/>
            <a:rect r="r" b="b" t="t" l="l"/>
            <a:pathLst>
              <a:path h="5019151" w="5448196">
                <a:moveTo>
                  <a:pt x="0" y="0"/>
                </a:moveTo>
                <a:lnTo>
                  <a:pt x="5448196" y="0"/>
                </a:lnTo>
                <a:lnTo>
                  <a:pt x="5448196" y="5019151"/>
                </a:lnTo>
                <a:lnTo>
                  <a:pt x="0" y="5019151"/>
                </a:lnTo>
                <a:lnTo>
                  <a:pt x="0" y="0"/>
                </a:lnTo>
                <a:close/>
              </a:path>
            </a:pathLst>
          </a:custGeom>
          <a:blipFill>
            <a:blip r:embed="rId4"/>
            <a:stretch>
              <a:fillRect l="0" t="0" r="0" b="0"/>
            </a:stretch>
          </a:blipFill>
        </p:spPr>
      </p:sp>
      <p:grpSp>
        <p:nvGrpSpPr>
          <p:cNvPr name="Group 7" id="7"/>
          <p:cNvGrpSpPr/>
          <p:nvPr/>
        </p:nvGrpSpPr>
        <p:grpSpPr>
          <a:xfrm rot="0">
            <a:off x="1490757" y="1363741"/>
            <a:ext cx="12176143" cy="4375519"/>
            <a:chOff x="0" y="0"/>
            <a:chExt cx="16234857" cy="5834025"/>
          </a:xfrm>
        </p:grpSpPr>
        <p:sp>
          <p:nvSpPr>
            <p:cNvPr name="TextBox 8" id="8"/>
            <p:cNvSpPr txBox="true"/>
            <p:nvPr/>
          </p:nvSpPr>
          <p:spPr>
            <a:xfrm rot="0">
              <a:off x="0" y="828232"/>
              <a:ext cx="16234857" cy="4517161"/>
            </a:xfrm>
            <a:prstGeom prst="rect">
              <a:avLst/>
            </a:prstGeom>
          </p:spPr>
          <p:txBody>
            <a:bodyPr anchor="t" rtlCol="false" tIns="0" lIns="0" bIns="0" rIns="0">
              <a:spAutoFit/>
            </a:bodyPr>
            <a:lstStyle/>
            <a:p>
              <a:pPr algn="l">
                <a:lnSpc>
                  <a:spcPts val="6709"/>
                </a:lnSpc>
              </a:pPr>
              <a:r>
                <a:rPr lang="en-US" sz="5590" b="true">
                  <a:solidFill>
                    <a:srgbClr val="64E688"/>
                  </a:solidFill>
                  <a:latin typeface="Heebo Ultra-Bold"/>
                  <a:ea typeface="Heebo Ultra-Bold"/>
                  <a:cs typeface="Heebo Ultra-Bold"/>
                  <a:sym typeface="Heebo Ultra-Bold"/>
                </a:rPr>
                <a:t>SISTEMA DE CONTROL DE INVENTARIO Y ABASTECIMIENTO DE PRODUCTOS OPTICOS PARA LA OPTICA “TOKIO”</a:t>
              </a:r>
            </a:p>
          </p:txBody>
        </p:sp>
        <p:sp>
          <p:nvSpPr>
            <p:cNvPr name="TextBox 9" id="9"/>
            <p:cNvSpPr txBox="true"/>
            <p:nvPr/>
          </p:nvSpPr>
          <p:spPr>
            <a:xfrm rot="0">
              <a:off x="0" y="-38100"/>
              <a:ext cx="12369713" cy="395007"/>
            </a:xfrm>
            <a:prstGeom prst="rect">
              <a:avLst/>
            </a:prstGeom>
          </p:spPr>
          <p:txBody>
            <a:bodyPr anchor="t" rtlCol="false" tIns="0" lIns="0" bIns="0" rIns="0">
              <a:spAutoFit/>
            </a:bodyPr>
            <a:lstStyle/>
            <a:p>
              <a:pPr algn="l">
                <a:lnSpc>
                  <a:spcPts val="2511"/>
                </a:lnSpc>
              </a:pPr>
              <a:r>
                <a:rPr lang="en-US" sz="1793" spc="170">
                  <a:solidFill>
                    <a:srgbClr val="FFFFFF"/>
                  </a:solidFill>
                  <a:latin typeface="Heebo"/>
                  <a:ea typeface="Heebo"/>
                  <a:cs typeface="Heebo"/>
                  <a:sym typeface="Heebo"/>
                </a:rPr>
                <a:t>PROYECTO FINAL</a:t>
              </a:r>
            </a:p>
          </p:txBody>
        </p:sp>
      </p:grpSp>
      <p:sp>
        <p:nvSpPr>
          <p:cNvPr name="TextBox 10" id="10"/>
          <p:cNvSpPr txBox="true"/>
          <p:nvPr/>
        </p:nvSpPr>
        <p:spPr>
          <a:xfrm rot="0">
            <a:off x="1490757" y="6074486"/>
            <a:ext cx="9093890" cy="2360295"/>
          </a:xfrm>
          <a:prstGeom prst="rect">
            <a:avLst/>
          </a:prstGeom>
        </p:spPr>
        <p:txBody>
          <a:bodyPr anchor="t" rtlCol="false" tIns="0" lIns="0" bIns="0" rIns="0">
            <a:spAutoFit/>
          </a:bodyPr>
          <a:lstStyle/>
          <a:p>
            <a:pPr algn="l">
              <a:lnSpc>
                <a:spcPts val="3779"/>
              </a:lnSpc>
            </a:pPr>
            <a:r>
              <a:rPr lang="en-US" sz="2700">
                <a:solidFill>
                  <a:srgbClr val="FFFFFF"/>
                </a:solidFill>
                <a:latin typeface="Heebo"/>
                <a:ea typeface="Heebo"/>
                <a:cs typeface="Heebo"/>
                <a:sym typeface="Heebo"/>
              </a:rPr>
              <a:t>THIAGO LEONARDO SOSSA CHUGAR</a:t>
            </a:r>
          </a:p>
          <a:p>
            <a:pPr algn="l">
              <a:lnSpc>
                <a:spcPts val="3779"/>
              </a:lnSpc>
            </a:pPr>
            <a:r>
              <a:rPr lang="en-US" sz="2700">
                <a:solidFill>
                  <a:srgbClr val="FFFFFF"/>
                </a:solidFill>
                <a:latin typeface="Heebo"/>
                <a:ea typeface="Heebo"/>
                <a:cs typeface="Heebo"/>
                <a:sym typeface="Heebo"/>
              </a:rPr>
              <a:t>ELVIN ANDRES GUTIERREZ LOZANO</a:t>
            </a:r>
          </a:p>
          <a:p>
            <a:pPr algn="l">
              <a:lnSpc>
                <a:spcPts val="3779"/>
              </a:lnSpc>
            </a:pPr>
            <a:r>
              <a:rPr lang="en-US" sz="2700">
                <a:solidFill>
                  <a:srgbClr val="FFFFFF"/>
                </a:solidFill>
                <a:latin typeface="Heebo"/>
                <a:ea typeface="Heebo"/>
                <a:cs typeface="Heebo"/>
                <a:sym typeface="Heebo"/>
              </a:rPr>
              <a:t>GABRIEL CAMACHO ALVAREZ</a:t>
            </a:r>
          </a:p>
          <a:p>
            <a:pPr algn="l">
              <a:lnSpc>
                <a:spcPts val="3779"/>
              </a:lnSpc>
            </a:pPr>
            <a:r>
              <a:rPr lang="en-US" sz="2700">
                <a:solidFill>
                  <a:srgbClr val="FFFFFF"/>
                </a:solidFill>
                <a:latin typeface="Heebo"/>
                <a:ea typeface="Heebo"/>
                <a:cs typeface="Heebo"/>
                <a:sym typeface="Heebo"/>
              </a:rPr>
              <a:t>JUAN PABLO JIMENEZ SILES</a:t>
            </a:r>
          </a:p>
          <a:p>
            <a:pPr algn="l">
              <a:lnSpc>
                <a:spcPts val="3779"/>
              </a:lnSpc>
            </a:pPr>
            <a:r>
              <a:rPr lang="en-US" sz="2699">
                <a:solidFill>
                  <a:srgbClr val="FFFFFF"/>
                </a:solidFill>
                <a:latin typeface="Heebo"/>
                <a:ea typeface="Heebo"/>
                <a:cs typeface="Heebo"/>
                <a:sym typeface="Heebo"/>
              </a:rPr>
              <a:t>RICHARD SIMON CACHI VARGAS</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070707"/>
        </a:solidFill>
      </p:bgPr>
    </p:bg>
    <p:spTree>
      <p:nvGrpSpPr>
        <p:cNvPr id="1" name=""/>
        <p:cNvGrpSpPr/>
        <p:nvPr/>
      </p:nvGrpSpPr>
      <p:grpSpPr>
        <a:xfrm>
          <a:off x="0" y="0"/>
          <a:ext cx="0" cy="0"/>
          <a:chOff x="0" y="0"/>
          <a:chExt cx="0" cy="0"/>
        </a:xfrm>
      </p:grpSpPr>
      <p:sp>
        <p:nvSpPr>
          <p:cNvPr name="Freeform 2" id="2"/>
          <p:cNvSpPr/>
          <p:nvPr/>
        </p:nvSpPr>
        <p:spPr>
          <a:xfrm flipH="false" flipV="false" rot="-1738256">
            <a:off x="11093853" y="-1406465"/>
            <a:ext cx="5222621" cy="5242280"/>
          </a:xfrm>
          <a:custGeom>
            <a:avLst/>
            <a:gdLst/>
            <a:ahLst/>
            <a:cxnLst/>
            <a:rect r="r" b="b" t="t" l="l"/>
            <a:pathLst>
              <a:path h="5242280" w="5222621">
                <a:moveTo>
                  <a:pt x="0" y="0"/>
                </a:moveTo>
                <a:lnTo>
                  <a:pt x="5222621" y="0"/>
                </a:lnTo>
                <a:lnTo>
                  <a:pt x="5222621" y="5242279"/>
                </a:lnTo>
                <a:lnTo>
                  <a:pt x="0" y="5242279"/>
                </a:lnTo>
                <a:lnTo>
                  <a:pt x="0" y="0"/>
                </a:lnTo>
                <a:close/>
              </a:path>
            </a:pathLst>
          </a:custGeom>
          <a:blipFill>
            <a:blip r:embed="rId2"/>
            <a:stretch>
              <a:fillRect l="0" t="0" r="0" b="0"/>
            </a:stretch>
          </a:blipFill>
        </p:spPr>
      </p:sp>
      <p:grpSp>
        <p:nvGrpSpPr>
          <p:cNvPr name="Group 3" id="3"/>
          <p:cNvGrpSpPr/>
          <p:nvPr/>
        </p:nvGrpSpPr>
        <p:grpSpPr>
          <a:xfrm rot="0">
            <a:off x="1028700" y="2257311"/>
            <a:ext cx="11653168" cy="5030676"/>
            <a:chOff x="0" y="0"/>
            <a:chExt cx="15537557" cy="6707569"/>
          </a:xfrm>
        </p:grpSpPr>
        <p:sp>
          <p:nvSpPr>
            <p:cNvPr name="TextBox 4" id="4"/>
            <p:cNvSpPr txBox="true"/>
            <p:nvPr/>
          </p:nvSpPr>
          <p:spPr>
            <a:xfrm rot="0">
              <a:off x="0" y="122414"/>
              <a:ext cx="15537557" cy="1400175"/>
            </a:xfrm>
            <a:prstGeom prst="rect">
              <a:avLst/>
            </a:prstGeom>
          </p:spPr>
          <p:txBody>
            <a:bodyPr anchor="t" rtlCol="false" tIns="0" lIns="0" bIns="0" rIns="0">
              <a:spAutoFit/>
            </a:bodyPr>
            <a:lstStyle/>
            <a:p>
              <a:pPr algn="l">
                <a:lnSpc>
                  <a:spcPts val="8369"/>
                </a:lnSpc>
              </a:pPr>
              <a:r>
                <a:rPr lang="en-US" sz="6974" b="true">
                  <a:solidFill>
                    <a:srgbClr val="FFFFFF"/>
                  </a:solidFill>
                  <a:latin typeface="Heebo Ultra-Bold"/>
                  <a:ea typeface="Heebo Ultra-Bold"/>
                  <a:cs typeface="Heebo Ultra-Bold"/>
                  <a:sym typeface="Heebo Ultra-Bold"/>
                </a:rPr>
                <a:t>ALCANCE</a:t>
              </a:r>
            </a:p>
          </p:txBody>
        </p:sp>
        <p:sp>
          <p:nvSpPr>
            <p:cNvPr name="TextBox 5" id="5"/>
            <p:cNvSpPr txBox="true"/>
            <p:nvPr/>
          </p:nvSpPr>
          <p:spPr>
            <a:xfrm rot="0">
              <a:off x="254000" y="2514439"/>
              <a:ext cx="11089057" cy="622723"/>
            </a:xfrm>
            <a:prstGeom prst="rect">
              <a:avLst/>
            </a:prstGeom>
          </p:spPr>
          <p:txBody>
            <a:bodyPr anchor="t" rtlCol="false" tIns="0" lIns="0" bIns="0" rIns="0">
              <a:spAutoFit/>
            </a:bodyPr>
            <a:lstStyle/>
            <a:p>
              <a:pPr algn="l">
                <a:lnSpc>
                  <a:spcPts val="3919"/>
                </a:lnSpc>
              </a:pPr>
            </a:p>
          </p:txBody>
        </p:sp>
        <p:sp>
          <p:nvSpPr>
            <p:cNvPr name="TextBox 6" id="6"/>
            <p:cNvSpPr txBox="true"/>
            <p:nvPr/>
          </p:nvSpPr>
          <p:spPr>
            <a:xfrm rot="0">
              <a:off x="0" y="4074435"/>
              <a:ext cx="15537557" cy="2618317"/>
            </a:xfrm>
            <a:prstGeom prst="rect">
              <a:avLst/>
            </a:prstGeom>
          </p:spPr>
          <p:txBody>
            <a:bodyPr anchor="t" rtlCol="false" tIns="0" lIns="0" bIns="0" rIns="0">
              <a:spAutoFit/>
            </a:bodyPr>
            <a:lstStyle/>
            <a:p>
              <a:pPr algn="l">
                <a:lnSpc>
                  <a:spcPts val="4000"/>
                </a:lnSpc>
              </a:pPr>
              <a:r>
                <a:rPr lang="en-US" sz="2500">
                  <a:solidFill>
                    <a:srgbClr val="FFFFFF"/>
                  </a:solidFill>
                  <a:latin typeface="Heebo"/>
                  <a:ea typeface="Heebo"/>
                  <a:cs typeface="Heebo"/>
                  <a:sym typeface="Heebo"/>
                </a:rPr>
                <a:t>El alcance del proyecto se centra en desarrollar un sistema automatizado para la gestion de inventarios el cual abarcara desde la recepcion hasta la gestion de proveedores incluyendo una base de datos relacional,una interfaz intuitiva y una estructura optimizada para las busquedas y ordenamientos.</a:t>
              </a:r>
            </a:p>
          </p:txBody>
        </p:sp>
      </p:grpSp>
      <p:sp>
        <p:nvSpPr>
          <p:cNvPr name="Freeform 7" id="7"/>
          <p:cNvSpPr/>
          <p:nvPr/>
        </p:nvSpPr>
        <p:spPr>
          <a:xfrm flipH="false" flipV="false" rot="2550716">
            <a:off x="15983983" y="5561797"/>
            <a:ext cx="3615482" cy="3290089"/>
          </a:xfrm>
          <a:custGeom>
            <a:avLst/>
            <a:gdLst/>
            <a:ahLst/>
            <a:cxnLst/>
            <a:rect r="r" b="b" t="t" l="l"/>
            <a:pathLst>
              <a:path h="3290089" w="3615482">
                <a:moveTo>
                  <a:pt x="0" y="0"/>
                </a:moveTo>
                <a:lnTo>
                  <a:pt x="3615482" y="0"/>
                </a:lnTo>
                <a:lnTo>
                  <a:pt x="3615482" y="3290089"/>
                </a:lnTo>
                <a:lnTo>
                  <a:pt x="0" y="3290089"/>
                </a:lnTo>
                <a:lnTo>
                  <a:pt x="0" y="0"/>
                </a:lnTo>
                <a:close/>
              </a:path>
            </a:pathLst>
          </a:custGeom>
          <a:blipFill>
            <a:blip r:embed="rId3"/>
            <a:stretch>
              <a:fillRect l="0" t="0" r="0"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070707"/>
        </a:solidFill>
      </p:bgPr>
    </p:bg>
    <p:spTree>
      <p:nvGrpSpPr>
        <p:cNvPr id="1" name=""/>
        <p:cNvGrpSpPr/>
        <p:nvPr/>
      </p:nvGrpSpPr>
      <p:grpSpPr>
        <a:xfrm>
          <a:off x="0" y="0"/>
          <a:ext cx="0" cy="0"/>
          <a:chOff x="0" y="0"/>
          <a:chExt cx="0" cy="0"/>
        </a:xfrm>
      </p:grpSpPr>
      <p:sp>
        <p:nvSpPr>
          <p:cNvPr name="Freeform 2" id="2"/>
          <p:cNvSpPr/>
          <p:nvPr/>
        </p:nvSpPr>
        <p:spPr>
          <a:xfrm flipH="false" flipV="false" rot="0">
            <a:off x="3493371" y="2452123"/>
            <a:ext cx="11301259" cy="6356958"/>
          </a:xfrm>
          <a:custGeom>
            <a:avLst/>
            <a:gdLst/>
            <a:ahLst/>
            <a:cxnLst/>
            <a:rect r="r" b="b" t="t" l="l"/>
            <a:pathLst>
              <a:path h="6356958" w="11301259">
                <a:moveTo>
                  <a:pt x="0" y="0"/>
                </a:moveTo>
                <a:lnTo>
                  <a:pt x="11301258" y="0"/>
                </a:lnTo>
                <a:lnTo>
                  <a:pt x="11301258" y="6356958"/>
                </a:lnTo>
                <a:lnTo>
                  <a:pt x="0" y="6356958"/>
                </a:lnTo>
                <a:lnTo>
                  <a:pt x="0" y="0"/>
                </a:lnTo>
                <a:close/>
              </a:path>
            </a:pathLst>
          </a:custGeom>
          <a:blipFill>
            <a:blip r:embed="rId2"/>
            <a:stretch>
              <a:fillRect l="0" t="0" r="0" b="0"/>
            </a:stretch>
          </a:blipFill>
        </p:spPr>
      </p:sp>
      <p:sp>
        <p:nvSpPr>
          <p:cNvPr name="TextBox 3" id="3"/>
          <p:cNvSpPr txBox="true"/>
          <p:nvPr/>
        </p:nvSpPr>
        <p:spPr>
          <a:xfrm rot="0">
            <a:off x="2134791" y="904875"/>
            <a:ext cx="14018419" cy="1185037"/>
          </a:xfrm>
          <a:prstGeom prst="rect">
            <a:avLst/>
          </a:prstGeom>
        </p:spPr>
        <p:txBody>
          <a:bodyPr anchor="t" rtlCol="false" tIns="0" lIns="0" bIns="0" rIns="0">
            <a:spAutoFit/>
          </a:bodyPr>
          <a:lstStyle/>
          <a:p>
            <a:pPr algn="ctr">
              <a:lnSpc>
                <a:spcPts val="9757"/>
              </a:lnSpc>
              <a:spcBef>
                <a:spcPct val="0"/>
              </a:spcBef>
            </a:pPr>
            <a:r>
              <a:rPr lang="en-US" b="true" sz="6969">
                <a:solidFill>
                  <a:srgbClr val="FFFFFF"/>
                </a:solidFill>
                <a:latin typeface="Heebo Medium"/>
                <a:ea typeface="Heebo Medium"/>
                <a:cs typeface="Heebo Medium"/>
                <a:sym typeface="Heebo Medium"/>
              </a:rPr>
              <a:t>IDENTIFICACION DE NECESIDADES</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2967544"/>
            <a:ext cx="7476059" cy="4831403"/>
          </a:xfrm>
          <a:custGeom>
            <a:avLst/>
            <a:gdLst/>
            <a:ahLst/>
            <a:cxnLst/>
            <a:rect r="r" b="b" t="t" l="l"/>
            <a:pathLst>
              <a:path h="4831403" w="7476059">
                <a:moveTo>
                  <a:pt x="0" y="0"/>
                </a:moveTo>
                <a:lnTo>
                  <a:pt x="7476059" y="0"/>
                </a:lnTo>
                <a:lnTo>
                  <a:pt x="7476059" y="4831402"/>
                </a:lnTo>
                <a:lnTo>
                  <a:pt x="0" y="4831402"/>
                </a:lnTo>
                <a:lnTo>
                  <a:pt x="0" y="0"/>
                </a:lnTo>
                <a:close/>
              </a:path>
            </a:pathLst>
          </a:custGeom>
          <a:blipFill>
            <a:blip r:embed="rId2"/>
            <a:stretch>
              <a:fillRect l="0" t="0" r="0" b="0"/>
            </a:stretch>
          </a:blipFill>
        </p:spPr>
      </p:sp>
      <p:sp>
        <p:nvSpPr>
          <p:cNvPr name="TextBox 3" id="3"/>
          <p:cNvSpPr txBox="true"/>
          <p:nvPr/>
        </p:nvSpPr>
        <p:spPr>
          <a:xfrm rot="0">
            <a:off x="1965335" y="243946"/>
            <a:ext cx="14357331" cy="2423287"/>
          </a:xfrm>
          <a:prstGeom prst="rect">
            <a:avLst/>
          </a:prstGeom>
        </p:spPr>
        <p:txBody>
          <a:bodyPr anchor="t" rtlCol="false" tIns="0" lIns="0" bIns="0" rIns="0">
            <a:spAutoFit/>
          </a:bodyPr>
          <a:lstStyle/>
          <a:p>
            <a:pPr algn="ctr">
              <a:lnSpc>
                <a:spcPts val="9757"/>
              </a:lnSpc>
              <a:spcBef>
                <a:spcPct val="0"/>
              </a:spcBef>
            </a:pPr>
            <a:r>
              <a:rPr lang="en-US" b="true" sz="6969">
                <a:solidFill>
                  <a:srgbClr val="FFFFFF"/>
                </a:solidFill>
                <a:latin typeface="Heebo Medium"/>
                <a:ea typeface="Heebo Medium"/>
                <a:cs typeface="Heebo Medium"/>
                <a:sym typeface="Heebo Medium"/>
              </a:rPr>
              <a:t>REGISTRO Y TRAZABILIDAD DE PRODUCTOS NUEVOS (NB-001)</a:t>
            </a:r>
          </a:p>
        </p:txBody>
      </p:sp>
      <p:sp>
        <p:nvSpPr>
          <p:cNvPr name="TextBox 4" id="4"/>
          <p:cNvSpPr txBox="true"/>
          <p:nvPr/>
        </p:nvSpPr>
        <p:spPr>
          <a:xfrm rot="0">
            <a:off x="9144000" y="3153639"/>
            <a:ext cx="2526983" cy="523875"/>
          </a:xfrm>
          <a:prstGeom prst="rect">
            <a:avLst/>
          </a:prstGeom>
        </p:spPr>
        <p:txBody>
          <a:bodyPr anchor="t" rtlCol="false" tIns="0" lIns="0" bIns="0" rIns="0">
            <a:spAutoFit/>
          </a:bodyPr>
          <a:lstStyle/>
          <a:p>
            <a:pPr algn="ctr">
              <a:lnSpc>
                <a:spcPts val="4200"/>
              </a:lnSpc>
              <a:spcBef>
                <a:spcPct val="0"/>
              </a:spcBef>
            </a:pPr>
            <a:r>
              <a:rPr lang="en-US" b="true" sz="3000" u="sng">
                <a:solidFill>
                  <a:srgbClr val="FFFFFF"/>
                </a:solidFill>
                <a:latin typeface="Heebo Medium"/>
                <a:ea typeface="Heebo Medium"/>
                <a:cs typeface="Heebo Medium"/>
                <a:sym typeface="Heebo Medium"/>
              </a:rPr>
              <a:t>DESCRIPCION:</a:t>
            </a:r>
          </a:p>
        </p:txBody>
      </p:sp>
      <p:sp>
        <p:nvSpPr>
          <p:cNvPr name="TextBox 5" id="5"/>
          <p:cNvSpPr txBox="true"/>
          <p:nvPr/>
        </p:nvSpPr>
        <p:spPr>
          <a:xfrm rot="0">
            <a:off x="8335187" y="3610839"/>
            <a:ext cx="8587199" cy="2657475"/>
          </a:xfrm>
          <a:prstGeom prst="rect">
            <a:avLst/>
          </a:prstGeom>
        </p:spPr>
        <p:txBody>
          <a:bodyPr anchor="t" rtlCol="false" tIns="0" lIns="0" bIns="0" rIns="0">
            <a:spAutoFit/>
          </a:bodyPr>
          <a:lstStyle/>
          <a:p>
            <a:pPr algn="ctr" marL="647700" indent="-323850" lvl="1">
              <a:lnSpc>
                <a:spcPts val="4200"/>
              </a:lnSpc>
              <a:buFont typeface="Arial"/>
              <a:buChar char="•"/>
            </a:pPr>
            <a:r>
              <a:rPr lang="en-US" sz="3000">
                <a:solidFill>
                  <a:srgbClr val="FFFFFF"/>
                </a:solidFill>
                <a:latin typeface="Heebo"/>
                <a:ea typeface="Heebo"/>
                <a:cs typeface="Heebo"/>
                <a:sym typeface="Heebo"/>
              </a:rPr>
              <a:t>Recibe regularmente productos registrados manualmente.</a:t>
            </a:r>
          </a:p>
          <a:p>
            <a:pPr algn="ctr" marL="647700" indent="-323850" lvl="1">
              <a:lnSpc>
                <a:spcPts val="4200"/>
              </a:lnSpc>
              <a:buFont typeface="Arial"/>
              <a:buChar char="•"/>
            </a:pPr>
            <a:r>
              <a:rPr lang="en-US" sz="3000">
                <a:solidFill>
                  <a:srgbClr val="FFFFFF"/>
                </a:solidFill>
                <a:latin typeface="Heebo"/>
                <a:ea typeface="Heebo"/>
                <a:cs typeface="Heebo"/>
                <a:sym typeface="Heebo"/>
              </a:rPr>
              <a:t>Genera riesgos de errores, retrasos en inventarios y problemas de trazabilidad.</a:t>
            </a:r>
          </a:p>
          <a:p>
            <a:pPr algn="ctr">
              <a:lnSpc>
                <a:spcPts val="4200"/>
              </a:lnSpc>
              <a:spcBef>
                <a:spcPct val="0"/>
              </a:spcBef>
            </a:pPr>
          </a:p>
        </p:txBody>
      </p:sp>
      <p:sp>
        <p:nvSpPr>
          <p:cNvPr name="TextBox 6" id="6"/>
          <p:cNvSpPr txBox="true"/>
          <p:nvPr/>
        </p:nvSpPr>
        <p:spPr>
          <a:xfrm rot="0">
            <a:off x="8728472" y="5876925"/>
            <a:ext cx="3358038" cy="1057275"/>
          </a:xfrm>
          <a:prstGeom prst="rect">
            <a:avLst/>
          </a:prstGeom>
        </p:spPr>
        <p:txBody>
          <a:bodyPr anchor="t" rtlCol="false" tIns="0" lIns="0" bIns="0" rIns="0">
            <a:spAutoFit/>
          </a:bodyPr>
          <a:lstStyle/>
          <a:p>
            <a:pPr algn="ctr">
              <a:lnSpc>
                <a:spcPts val="4200"/>
              </a:lnSpc>
            </a:pPr>
            <a:r>
              <a:rPr lang="en-US" b="true" sz="3000" u="sng">
                <a:solidFill>
                  <a:srgbClr val="FFFFFF"/>
                </a:solidFill>
                <a:latin typeface="Heebo Medium"/>
                <a:ea typeface="Heebo Medium"/>
                <a:cs typeface="Heebo Medium"/>
                <a:sym typeface="Heebo Medium"/>
              </a:rPr>
              <a:t>JUSTIFICACION:</a:t>
            </a:r>
          </a:p>
          <a:p>
            <a:pPr algn="ctr">
              <a:lnSpc>
                <a:spcPts val="4200"/>
              </a:lnSpc>
              <a:spcBef>
                <a:spcPct val="0"/>
              </a:spcBef>
            </a:pPr>
          </a:p>
        </p:txBody>
      </p:sp>
      <p:sp>
        <p:nvSpPr>
          <p:cNvPr name="TextBox 7" id="7"/>
          <p:cNvSpPr txBox="true"/>
          <p:nvPr/>
        </p:nvSpPr>
        <p:spPr>
          <a:xfrm rot="0">
            <a:off x="8728472" y="6543675"/>
            <a:ext cx="6456774" cy="2568575"/>
          </a:xfrm>
          <a:prstGeom prst="rect">
            <a:avLst/>
          </a:prstGeom>
        </p:spPr>
        <p:txBody>
          <a:bodyPr anchor="t" rtlCol="false" tIns="0" lIns="0" bIns="0" rIns="0">
            <a:spAutoFit/>
          </a:bodyPr>
          <a:lstStyle/>
          <a:p>
            <a:pPr algn="ctr" marL="647700" indent="-323850" lvl="1">
              <a:lnSpc>
                <a:spcPts val="4200"/>
              </a:lnSpc>
              <a:spcBef>
                <a:spcPct val="0"/>
              </a:spcBef>
              <a:buFont typeface="Arial"/>
              <a:buChar char="•"/>
            </a:pPr>
            <a:r>
              <a:rPr lang="en-US" sz="3000">
                <a:solidFill>
                  <a:srgbClr val="FFFFFF"/>
                </a:solidFill>
                <a:latin typeface="Heebo"/>
                <a:ea typeface="Heebo"/>
                <a:cs typeface="Heebo"/>
                <a:sym typeface="Heebo"/>
              </a:rPr>
              <a:t>Aut</a:t>
            </a:r>
            <a:r>
              <a:rPr lang="en-US" sz="3000">
                <a:solidFill>
                  <a:srgbClr val="FFFFFF"/>
                </a:solidFill>
                <a:latin typeface="Heebo"/>
                <a:ea typeface="Heebo"/>
                <a:cs typeface="Heebo"/>
                <a:sym typeface="Heebo"/>
              </a:rPr>
              <a:t>omatizar el registro mejora la eficiencia y reduce errores.</a:t>
            </a:r>
          </a:p>
          <a:p>
            <a:pPr algn="ctr" marL="647700" indent="-323850" lvl="1">
              <a:lnSpc>
                <a:spcPts val="4200"/>
              </a:lnSpc>
              <a:spcBef>
                <a:spcPct val="0"/>
              </a:spcBef>
              <a:buFont typeface="Arial"/>
              <a:buChar char="•"/>
            </a:pPr>
            <a:r>
              <a:rPr lang="en-US" sz="3000">
                <a:solidFill>
                  <a:srgbClr val="FFFFFF"/>
                </a:solidFill>
                <a:latin typeface="Heebo"/>
                <a:ea typeface="Heebo"/>
                <a:cs typeface="Heebo"/>
                <a:sym typeface="Heebo"/>
              </a:rPr>
              <a:t>Asegura información actualizada para la toma de decisiones.</a:t>
            </a:r>
          </a:p>
          <a:p>
            <a:pPr algn="ctr">
              <a:lnSpc>
                <a:spcPts val="3499"/>
              </a:lnSpc>
              <a:spcBef>
                <a:spcPct val="0"/>
              </a:spcBef>
            </a:pP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3452656"/>
            <a:ext cx="7110340" cy="4725226"/>
          </a:xfrm>
          <a:custGeom>
            <a:avLst/>
            <a:gdLst/>
            <a:ahLst/>
            <a:cxnLst/>
            <a:rect r="r" b="b" t="t" l="l"/>
            <a:pathLst>
              <a:path h="4725226" w="7110340">
                <a:moveTo>
                  <a:pt x="0" y="0"/>
                </a:moveTo>
                <a:lnTo>
                  <a:pt x="7110340" y="0"/>
                </a:lnTo>
                <a:lnTo>
                  <a:pt x="7110340" y="4725225"/>
                </a:lnTo>
                <a:lnTo>
                  <a:pt x="0" y="4725225"/>
                </a:lnTo>
                <a:lnTo>
                  <a:pt x="0" y="0"/>
                </a:lnTo>
                <a:close/>
              </a:path>
            </a:pathLst>
          </a:custGeom>
          <a:blipFill>
            <a:blip r:embed="rId2"/>
            <a:stretch>
              <a:fillRect l="0" t="0" r="0" b="0"/>
            </a:stretch>
          </a:blipFill>
        </p:spPr>
      </p:sp>
      <p:sp>
        <p:nvSpPr>
          <p:cNvPr name="TextBox 3" id="3"/>
          <p:cNvSpPr txBox="true"/>
          <p:nvPr/>
        </p:nvSpPr>
        <p:spPr>
          <a:xfrm rot="0">
            <a:off x="1965335" y="243946"/>
            <a:ext cx="14357331" cy="2423287"/>
          </a:xfrm>
          <a:prstGeom prst="rect">
            <a:avLst/>
          </a:prstGeom>
        </p:spPr>
        <p:txBody>
          <a:bodyPr anchor="t" rtlCol="false" tIns="0" lIns="0" bIns="0" rIns="0">
            <a:spAutoFit/>
          </a:bodyPr>
          <a:lstStyle/>
          <a:p>
            <a:pPr algn="ctr">
              <a:lnSpc>
                <a:spcPts val="9757"/>
              </a:lnSpc>
              <a:spcBef>
                <a:spcPct val="0"/>
              </a:spcBef>
            </a:pPr>
            <a:r>
              <a:rPr lang="en-US" b="true" sz="6969">
                <a:solidFill>
                  <a:srgbClr val="FFFFFF"/>
                </a:solidFill>
                <a:latin typeface="Heebo Medium"/>
                <a:ea typeface="Heebo Medium"/>
                <a:cs typeface="Heebo Medium"/>
                <a:sym typeface="Heebo Medium"/>
              </a:rPr>
              <a:t>OPTIMIZACIÓN DE LA RELACIÓN CON PROVEEDORES (NB-002)</a:t>
            </a:r>
          </a:p>
        </p:txBody>
      </p:sp>
      <p:sp>
        <p:nvSpPr>
          <p:cNvPr name="TextBox 4" id="4"/>
          <p:cNvSpPr txBox="true"/>
          <p:nvPr/>
        </p:nvSpPr>
        <p:spPr>
          <a:xfrm rot="0">
            <a:off x="8919390" y="3385981"/>
            <a:ext cx="2526983" cy="523875"/>
          </a:xfrm>
          <a:prstGeom prst="rect">
            <a:avLst/>
          </a:prstGeom>
        </p:spPr>
        <p:txBody>
          <a:bodyPr anchor="t" rtlCol="false" tIns="0" lIns="0" bIns="0" rIns="0">
            <a:spAutoFit/>
          </a:bodyPr>
          <a:lstStyle/>
          <a:p>
            <a:pPr algn="ctr">
              <a:lnSpc>
                <a:spcPts val="4200"/>
              </a:lnSpc>
              <a:spcBef>
                <a:spcPct val="0"/>
              </a:spcBef>
            </a:pPr>
            <a:r>
              <a:rPr lang="en-US" b="true" sz="3000" u="sng">
                <a:solidFill>
                  <a:srgbClr val="FFFFFF"/>
                </a:solidFill>
                <a:latin typeface="Heebo Medium"/>
                <a:ea typeface="Heebo Medium"/>
                <a:cs typeface="Heebo Medium"/>
                <a:sym typeface="Heebo Medium"/>
              </a:rPr>
              <a:t>DESCRIPCION:</a:t>
            </a:r>
          </a:p>
        </p:txBody>
      </p:sp>
      <p:sp>
        <p:nvSpPr>
          <p:cNvPr name="TextBox 5" id="5"/>
          <p:cNvSpPr txBox="true"/>
          <p:nvPr/>
        </p:nvSpPr>
        <p:spPr>
          <a:xfrm rot="0">
            <a:off x="8919390" y="5976781"/>
            <a:ext cx="3358038" cy="523875"/>
          </a:xfrm>
          <a:prstGeom prst="rect">
            <a:avLst/>
          </a:prstGeom>
        </p:spPr>
        <p:txBody>
          <a:bodyPr anchor="t" rtlCol="false" tIns="0" lIns="0" bIns="0" rIns="0">
            <a:spAutoFit/>
          </a:bodyPr>
          <a:lstStyle/>
          <a:p>
            <a:pPr algn="ctr">
              <a:lnSpc>
                <a:spcPts val="4200"/>
              </a:lnSpc>
              <a:spcBef>
                <a:spcPct val="0"/>
              </a:spcBef>
            </a:pPr>
            <a:r>
              <a:rPr lang="en-US" b="true" sz="3000" u="sng">
                <a:solidFill>
                  <a:srgbClr val="FFFFFF"/>
                </a:solidFill>
                <a:latin typeface="Heebo Medium"/>
                <a:ea typeface="Heebo Medium"/>
                <a:cs typeface="Heebo Medium"/>
                <a:sym typeface="Heebo Medium"/>
              </a:rPr>
              <a:t>JUSTIFICACION:</a:t>
            </a:r>
          </a:p>
        </p:txBody>
      </p:sp>
      <p:sp>
        <p:nvSpPr>
          <p:cNvPr name="TextBox 6" id="6"/>
          <p:cNvSpPr txBox="true"/>
          <p:nvPr/>
        </p:nvSpPr>
        <p:spPr>
          <a:xfrm rot="0">
            <a:off x="8919390" y="3843181"/>
            <a:ext cx="8053094" cy="2657475"/>
          </a:xfrm>
          <a:prstGeom prst="rect">
            <a:avLst/>
          </a:prstGeom>
        </p:spPr>
        <p:txBody>
          <a:bodyPr anchor="t" rtlCol="false" tIns="0" lIns="0" bIns="0" rIns="0">
            <a:spAutoFit/>
          </a:bodyPr>
          <a:lstStyle/>
          <a:p>
            <a:pPr algn="ctr" marL="647700" indent="-323850" lvl="1">
              <a:lnSpc>
                <a:spcPts val="4200"/>
              </a:lnSpc>
              <a:spcBef>
                <a:spcPct val="0"/>
              </a:spcBef>
              <a:buFont typeface="Arial"/>
              <a:buChar char="•"/>
            </a:pPr>
            <a:r>
              <a:rPr lang="en-US" sz="3000">
                <a:solidFill>
                  <a:srgbClr val="FFFFFF"/>
                </a:solidFill>
                <a:latin typeface="Heebo"/>
                <a:ea typeface="Heebo"/>
                <a:cs typeface="Heebo"/>
                <a:sym typeface="Heebo"/>
              </a:rPr>
              <a:t>Gestión man</a:t>
            </a:r>
            <a:r>
              <a:rPr lang="en-US" sz="3000">
                <a:solidFill>
                  <a:srgbClr val="FFFFFF"/>
                </a:solidFill>
                <a:latin typeface="Heebo"/>
                <a:ea typeface="Heebo"/>
                <a:cs typeface="Heebo"/>
                <a:sym typeface="Heebo"/>
              </a:rPr>
              <a:t>ual de detalles, contactos y pedidos.</a:t>
            </a:r>
          </a:p>
          <a:p>
            <a:pPr algn="ctr" marL="647700" indent="-323850" lvl="1">
              <a:lnSpc>
                <a:spcPts val="4200"/>
              </a:lnSpc>
              <a:spcBef>
                <a:spcPct val="0"/>
              </a:spcBef>
              <a:buFont typeface="Arial"/>
              <a:buChar char="•"/>
            </a:pPr>
            <a:r>
              <a:rPr lang="en-US" sz="3000">
                <a:solidFill>
                  <a:srgbClr val="FFFFFF"/>
                </a:solidFill>
                <a:latin typeface="Heebo"/>
                <a:ea typeface="Heebo"/>
                <a:cs typeface="Heebo"/>
                <a:sym typeface="Heebo"/>
              </a:rPr>
              <a:t>Genera errores, retrasos y problemas de control en el suministro.</a:t>
            </a:r>
          </a:p>
          <a:p>
            <a:pPr algn="ctr">
              <a:lnSpc>
                <a:spcPts val="4200"/>
              </a:lnSpc>
              <a:spcBef>
                <a:spcPct val="0"/>
              </a:spcBef>
            </a:pPr>
          </a:p>
        </p:txBody>
      </p:sp>
      <p:sp>
        <p:nvSpPr>
          <p:cNvPr name="TextBox 7" id="7"/>
          <p:cNvSpPr txBox="true"/>
          <p:nvPr/>
        </p:nvSpPr>
        <p:spPr>
          <a:xfrm rot="0">
            <a:off x="8919390" y="6667563"/>
            <a:ext cx="8610238" cy="1057275"/>
          </a:xfrm>
          <a:prstGeom prst="rect">
            <a:avLst/>
          </a:prstGeom>
        </p:spPr>
        <p:txBody>
          <a:bodyPr anchor="t" rtlCol="false" tIns="0" lIns="0" bIns="0" rIns="0">
            <a:spAutoFit/>
          </a:bodyPr>
          <a:lstStyle/>
          <a:p>
            <a:pPr algn="ctr" marL="647700" indent="-323850" lvl="1">
              <a:lnSpc>
                <a:spcPts val="4200"/>
              </a:lnSpc>
              <a:buFont typeface="Arial"/>
              <a:buChar char="•"/>
            </a:pPr>
            <a:r>
              <a:rPr lang="en-US" b="true" sz="3000">
                <a:solidFill>
                  <a:srgbClr val="FFFFFF"/>
                </a:solidFill>
                <a:latin typeface="Heebo Medium"/>
                <a:ea typeface="Heebo Medium"/>
                <a:cs typeface="Heebo Medium"/>
                <a:sym typeface="Heebo Medium"/>
              </a:rPr>
              <a:t>C</a:t>
            </a:r>
            <a:r>
              <a:rPr lang="en-US" sz="3000">
                <a:solidFill>
                  <a:srgbClr val="FFFFFF"/>
                </a:solidFill>
                <a:latin typeface="Heebo"/>
                <a:ea typeface="Heebo"/>
                <a:cs typeface="Heebo"/>
                <a:sym typeface="Heebo"/>
              </a:rPr>
              <a:t>entralizar y digitalizar mejora la precisión y facilita el control eficiente.</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640168" y="3452656"/>
            <a:ext cx="7539677" cy="4806544"/>
          </a:xfrm>
          <a:custGeom>
            <a:avLst/>
            <a:gdLst/>
            <a:ahLst/>
            <a:cxnLst/>
            <a:rect r="r" b="b" t="t" l="l"/>
            <a:pathLst>
              <a:path h="4806544" w="7539677">
                <a:moveTo>
                  <a:pt x="0" y="0"/>
                </a:moveTo>
                <a:lnTo>
                  <a:pt x="7539677" y="0"/>
                </a:lnTo>
                <a:lnTo>
                  <a:pt x="7539677" y="4806543"/>
                </a:lnTo>
                <a:lnTo>
                  <a:pt x="0" y="4806543"/>
                </a:lnTo>
                <a:lnTo>
                  <a:pt x="0" y="0"/>
                </a:lnTo>
                <a:close/>
              </a:path>
            </a:pathLst>
          </a:custGeom>
          <a:blipFill>
            <a:blip r:embed="rId2"/>
            <a:stretch>
              <a:fillRect l="0" t="0" r="0" b="0"/>
            </a:stretch>
          </a:blipFill>
        </p:spPr>
      </p:sp>
      <p:sp>
        <p:nvSpPr>
          <p:cNvPr name="TextBox 3" id="3"/>
          <p:cNvSpPr txBox="true"/>
          <p:nvPr/>
        </p:nvSpPr>
        <p:spPr>
          <a:xfrm rot="0">
            <a:off x="1965335" y="243946"/>
            <a:ext cx="14357331" cy="2423287"/>
          </a:xfrm>
          <a:prstGeom prst="rect">
            <a:avLst/>
          </a:prstGeom>
        </p:spPr>
        <p:txBody>
          <a:bodyPr anchor="t" rtlCol="false" tIns="0" lIns="0" bIns="0" rIns="0">
            <a:spAutoFit/>
          </a:bodyPr>
          <a:lstStyle/>
          <a:p>
            <a:pPr algn="ctr">
              <a:lnSpc>
                <a:spcPts val="9757"/>
              </a:lnSpc>
              <a:spcBef>
                <a:spcPct val="0"/>
              </a:spcBef>
            </a:pPr>
            <a:r>
              <a:rPr lang="en-US" b="true" sz="6969">
                <a:solidFill>
                  <a:srgbClr val="FFFFFF"/>
                </a:solidFill>
                <a:latin typeface="Heebo Medium"/>
                <a:ea typeface="Heebo Medium"/>
                <a:cs typeface="Heebo Medium"/>
                <a:sym typeface="Heebo Medium"/>
              </a:rPr>
              <a:t>AUTOMATIZACIÓN DEL CONTROL DE INVENTARIOS (NB-003)</a:t>
            </a:r>
          </a:p>
        </p:txBody>
      </p:sp>
      <p:sp>
        <p:nvSpPr>
          <p:cNvPr name="TextBox 4" id="4"/>
          <p:cNvSpPr txBox="true"/>
          <p:nvPr/>
        </p:nvSpPr>
        <p:spPr>
          <a:xfrm rot="0">
            <a:off x="8919390" y="3385981"/>
            <a:ext cx="2526983" cy="523875"/>
          </a:xfrm>
          <a:prstGeom prst="rect">
            <a:avLst/>
          </a:prstGeom>
        </p:spPr>
        <p:txBody>
          <a:bodyPr anchor="t" rtlCol="false" tIns="0" lIns="0" bIns="0" rIns="0">
            <a:spAutoFit/>
          </a:bodyPr>
          <a:lstStyle/>
          <a:p>
            <a:pPr algn="ctr">
              <a:lnSpc>
                <a:spcPts val="4200"/>
              </a:lnSpc>
              <a:spcBef>
                <a:spcPct val="0"/>
              </a:spcBef>
            </a:pPr>
            <a:r>
              <a:rPr lang="en-US" b="true" sz="3000" u="sng">
                <a:solidFill>
                  <a:srgbClr val="FFFFFF"/>
                </a:solidFill>
                <a:latin typeface="Heebo Medium"/>
                <a:ea typeface="Heebo Medium"/>
                <a:cs typeface="Heebo Medium"/>
                <a:sym typeface="Heebo Medium"/>
              </a:rPr>
              <a:t>DESCRIPCION:</a:t>
            </a:r>
          </a:p>
        </p:txBody>
      </p:sp>
      <p:sp>
        <p:nvSpPr>
          <p:cNvPr name="TextBox 5" id="5"/>
          <p:cNvSpPr txBox="true"/>
          <p:nvPr/>
        </p:nvSpPr>
        <p:spPr>
          <a:xfrm rot="0">
            <a:off x="8919390" y="5976781"/>
            <a:ext cx="3358038" cy="523875"/>
          </a:xfrm>
          <a:prstGeom prst="rect">
            <a:avLst/>
          </a:prstGeom>
        </p:spPr>
        <p:txBody>
          <a:bodyPr anchor="t" rtlCol="false" tIns="0" lIns="0" bIns="0" rIns="0">
            <a:spAutoFit/>
          </a:bodyPr>
          <a:lstStyle/>
          <a:p>
            <a:pPr algn="ctr">
              <a:lnSpc>
                <a:spcPts val="4200"/>
              </a:lnSpc>
              <a:spcBef>
                <a:spcPct val="0"/>
              </a:spcBef>
            </a:pPr>
            <a:r>
              <a:rPr lang="en-US" b="true" sz="3000" u="sng">
                <a:solidFill>
                  <a:srgbClr val="FFFFFF"/>
                </a:solidFill>
                <a:latin typeface="Heebo Medium"/>
                <a:ea typeface="Heebo Medium"/>
                <a:cs typeface="Heebo Medium"/>
                <a:sym typeface="Heebo Medium"/>
              </a:rPr>
              <a:t>JUSTIFICACION:</a:t>
            </a:r>
          </a:p>
        </p:txBody>
      </p:sp>
      <p:sp>
        <p:nvSpPr>
          <p:cNvPr name="TextBox 6" id="6"/>
          <p:cNvSpPr txBox="true"/>
          <p:nvPr/>
        </p:nvSpPr>
        <p:spPr>
          <a:xfrm rot="0">
            <a:off x="8641256" y="3843181"/>
            <a:ext cx="8058479" cy="2657475"/>
          </a:xfrm>
          <a:prstGeom prst="rect">
            <a:avLst/>
          </a:prstGeom>
        </p:spPr>
        <p:txBody>
          <a:bodyPr anchor="t" rtlCol="false" tIns="0" lIns="0" bIns="0" rIns="0">
            <a:spAutoFit/>
          </a:bodyPr>
          <a:lstStyle/>
          <a:p>
            <a:pPr algn="ctr" marL="647700" indent="-323850" lvl="1">
              <a:lnSpc>
                <a:spcPts val="4200"/>
              </a:lnSpc>
              <a:spcBef>
                <a:spcPct val="0"/>
              </a:spcBef>
              <a:buFont typeface="Arial"/>
              <a:buChar char="•"/>
            </a:pPr>
            <a:r>
              <a:rPr lang="en-US" sz="3000">
                <a:solidFill>
                  <a:srgbClr val="FFFFFF"/>
                </a:solidFill>
                <a:latin typeface="Heebo"/>
                <a:ea typeface="Heebo"/>
                <a:cs typeface="Heebo"/>
                <a:sym typeface="Heebo"/>
              </a:rPr>
              <a:t>Auditorías manuales c</a:t>
            </a:r>
            <a:r>
              <a:rPr lang="en-US" sz="3000">
                <a:solidFill>
                  <a:srgbClr val="FFFFFF"/>
                </a:solidFill>
                <a:latin typeface="Heebo"/>
                <a:ea typeface="Heebo"/>
                <a:cs typeface="Heebo"/>
                <a:sym typeface="Heebo"/>
              </a:rPr>
              <a:t>onsumen tiempo y generan discrepancias.</a:t>
            </a:r>
          </a:p>
          <a:p>
            <a:pPr algn="ctr" marL="647700" indent="-323850" lvl="1">
              <a:lnSpc>
                <a:spcPts val="4200"/>
              </a:lnSpc>
              <a:spcBef>
                <a:spcPct val="0"/>
              </a:spcBef>
              <a:buFont typeface="Arial"/>
              <a:buChar char="•"/>
            </a:pPr>
            <a:r>
              <a:rPr lang="en-US" sz="3000">
                <a:solidFill>
                  <a:srgbClr val="FFFFFF"/>
                </a:solidFill>
                <a:latin typeface="Heebo"/>
                <a:ea typeface="Heebo"/>
                <a:cs typeface="Heebo"/>
                <a:sym typeface="Heebo"/>
              </a:rPr>
              <a:t>Falta de registros automatizados dificulta el control en tiempo real.</a:t>
            </a:r>
          </a:p>
          <a:p>
            <a:pPr algn="ctr">
              <a:lnSpc>
                <a:spcPts val="4200"/>
              </a:lnSpc>
              <a:spcBef>
                <a:spcPct val="0"/>
              </a:spcBef>
            </a:pPr>
          </a:p>
        </p:txBody>
      </p:sp>
      <p:sp>
        <p:nvSpPr>
          <p:cNvPr name="TextBox 7" id="7"/>
          <p:cNvSpPr txBox="true"/>
          <p:nvPr/>
        </p:nvSpPr>
        <p:spPr>
          <a:xfrm rot="0">
            <a:off x="8641256" y="6645102"/>
            <a:ext cx="8276936" cy="1590675"/>
          </a:xfrm>
          <a:prstGeom prst="rect">
            <a:avLst/>
          </a:prstGeom>
        </p:spPr>
        <p:txBody>
          <a:bodyPr anchor="t" rtlCol="false" tIns="0" lIns="0" bIns="0" rIns="0">
            <a:spAutoFit/>
          </a:bodyPr>
          <a:lstStyle/>
          <a:p>
            <a:pPr algn="ctr" marL="647700" indent="-323850" lvl="1">
              <a:lnSpc>
                <a:spcPts val="4200"/>
              </a:lnSpc>
              <a:buFont typeface="Arial"/>
              <a:buChar char="•"/>
            </a:pPr>
            <a:r>
              <a:rPr lang="en-US" sz="3000">
                <a:solidFill>
                  <a:srgbClr val="FFFFFF"/>
                </a:solidFill>
                <a:latin typeface="Heebo"/>
                <a:ea typeface="Heebo"/>
                <a:cs typeface="Heebo"/>
                <a:sym typeface="Heebo"/>
              </a:rPr>
              <a:t>Automatizar garantiza precisión, facilita auditorías rápidas y mejora la gestión de tiempo.</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070707"/>
        </a:solidFill>
      </p:bgPr>
    </p:bg>
    <p:spTree>
      <p:nvGrpSpPr>
        <p:cNvPr id="1" name=""/>
        <p:cNvGrpSpPr/>
        <p:nvPr/>
      </p:nvGrpSpPr>
      <p:grpSpPr>
        <a:xfrm>
          <a:off x="0" y="0"/>
          <a:ext cx="0" cy="0"/>
          <a:chOff x="0" y="0"/>
          <a:chExt cx="0" cy="0"/>
        </a:xfrm>
      </p:grpSpPr>
      <p:sp>
        <p:nvSpPr>
          <p:cNvPr name="Freeform 2" id="2"/>
          <p:cNvSpPr/>
          <p:nvPr/>
        </p:nvSpPr>
        <p:spPr>
          <a:xfrm flipH="false" flipV="false" rot="0">
            <a:off x="3493371" y="2369318"/>
            <a:ext cx="11301259" cy="6356958"/>
          </a:xfrm>
          <a:custGeom>
            <a:avLst/>
            <a:gdLst/>
            <a:ahLst/>
            <a:cxnLst/>
            <a:rect r="r" b="b" t="t" l="l"/>
            <a:pathLst>
              <a:path h="6356958" w="11301259">
                <a:moveTo>
                  <a:pt x="0" y="0"/>
                </a:moveTo>
                <a:lnTo>
                  <a:pt x="11301258" y="0"/>
                </a:lnTo>
                <a:lnTo>
                  <a:pt x="11301258" y="6356958"/>
                </a:lnTo>
                <a:lnTo>
                  <a:pt x="0" y="6356958"/>
                </a:lnTo>
                <a:lnTo>
                  <a:pt x="0" y="0"/>
                </a:lnTo>
                <a:close/>
              </a:path>
            </a:pathLst>
          </a:custGeom>
          <a:blipFill>
            <a:blip r:embed="rId2"/>
            <a:stretch>
              <a:fillRect l="0" t="0" r="0" b="0"/>
            </a:stretch>
          </a:blipFill>
        </p:spPr>
      </p:sp>
      <p:sp>
        <p:nvSpPr>
          <p:cNvPr name="TextBox 3" id="3"/>
          <p:cNvSpPr txBox="true"/>
          <p:nvPr/>
        </p:nvSpPr>
        <p:spPr>
          <a:xfrm rot="0">
            <a:off x="1615737" y="904875"/>
            <a:ext cx="15056525" cy="1185037"/>
          </a:xfrm>
          <a:prstGeom prst="rect">
            <a:avLst/>
          </a:prstGeom>
        </p:spPr>
        <p:txBody>
          <a:bodyPr anchor="t" rtlCol="false" tIns="0" lIns="0" bIns="0" rIns="0">
            <a:spAutoFit/>
          </a:bodyPr>
          <a:lstStyle/>
          <a:p>
            <a:pPr algn="ctr">
              <a:lnSpc>
                <a:spcPts val="9757"/>
              </a:lnSpc>
              <a:spcBef>
                <a:spcPct val="0"/>
              </a:spcBef>
            </a:pPr>
            <a:r>
              <a:rPr lang="en-US" b="true" sz="6969">
                <a:solidFill>
                  <a:srgbClr val="FFFFFF"/>
                </a:solidFill>
                <a:latin typeface="Heebo Medium"/>
                <a:ea typeface="Heebo Medium"/>
                <a:cs typeface="Heebo Medium"/>
                <a:sym typeface="Heebo Medium"/>
              </a:rPr>
              <a:t>IDENTIFICACION DE LOS REQUISITOS</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070707"/>
        </a:solidFill>
      </p:bgPr>
    </p:bg>
    <p:spTree>
      <p:nvGrpSpPr>
        <p:cNvPr id="1" name=""/>
        <p:cNvGrpSpPr/>
        <p:nvPr/>
      </p:nvGrpSpPr>
      <p:grpSpPr>
        <a:xfrm>
          <a:off x="0" y="0"/>
          <a:ext cx="0" cy="0"/>
          <a:chOff x="0" y="0"/>
          <a:chExt cx="0" cy="0"/>
        </a:xfrm>
      </p:grpSpPr>
      <p:sp>
        <p:nvSpPr>
          <p:cNvPr name="Freeform 2" id="2"/>
          <p:cNvSpPr/>
          <p:nvPr/>
        </p:nvSpPr>
        <p:spPr>
          <a:xfrm flipH="false" flipV="false" rot="0">
            <a:off x="257084" y="2667233"/>
            <a:ext cx="8188945" cy="3110351"/>
          </a:xfrm>
          <a:custGeom>
            <a:avLst/>
            <a:gdLst/>
            <a:ahLst/>
            <a:cxnLst/>
            <a:rect r="r" b="b" t="t" l="l"/>
            <a:pathLst>
              <a:path h="3110351" w="8188945">
                <a:moveTo>
                  <a:pt x="0" y="0"/>
                </a:moveTo>
                <a:lnTo>
                  <a:pt x="8188945" y="0"/>
                </a:lnTo>
                <a:lnTo>
                  <a:pt x="8188945" y="3110351"/>
                </a:lnTo>
                <a:lnTo>
                  <a:pt x="0" y="3110351"/>
                </a:lnTo>
                <a:lnTo>
                  <a:pt x="0" y="0"/>
                </a:lnTo>
                <a:close/>
              </a:path>
            </a:pathLst>
          </a:custGeom>
          <a:blipFill>
            <a:blip r:embed="rId2"/>
            <a:stretch>
              <a:fillRect l="-2975" t="-421" r="-2975" b="0"/>
            </a:stretch>
          </a:blipFill>
        </p:spPr>
      </p:sp>
      <p:sp>
        <p:nvSpPr>
          <p:cNvPr name="TextBox 3" id="3"/>
          <p:cNvSpPr txBox="true"/>
          <p:nvPr/>
        </p:nvSpPr>
        <p:spPr>
          <a:xfrm rot="0">
            <a:off x="1965335" y="243946"/>
            <a:ext cx="14357331" cy="2423287"/>
          </a:xfrm>
          <a:prstGeom prst="rect">
            <a:avLst/>
          </a:prstGeom>
        </p:spPr>
        <p:txBody>
          <a:bodyPr anchor="t" rtlCol="false" tIns="0" lIns="0" bIns="0" rIns="0">
            <a:spAutoFit/>
          </a:bodyPr>
          <a:lstStyle/>
          <a:p>
            <a:pPr algn="ctr">
              <a:lnSpc>
                <a:spcPts val="9757"/>
              </a:lnSpc>
              <a:spcBef>
                <a:spcPct val="0"/>
              </a:spcBef>
            </a:pPr>
            <a:r>
              <a:rPr lang="en-US" b="true" sz="6969">
                <a:solidFill>
                  <a:srgbClr val="FFFFFF"/>
                </a:solidFill>
                <a:latin typeface="Heebo Medium"/>
                <a:ea typeface="Heebo Medium"/>
                <a:cs typeface="Heebo Medium"/>
                <a:sym typeface="Heebo Medium"/>
              </a:rPr>
              <a:t>REGISTRO DE NUEVOS PRODUCTOS (RF-001)</a:t>
            </a:r>
          </a:p>
        </p:txBody>
      </p:sp>
      <p:sp>
        <p:nvSpPr>
          <p:cNvPr name="TextBox 4" id="4"/>
          <p:cNvSpPr txBox="true"/>
          <p:nvPr/>
        </p:nvSpPr>
        <p:spPr>
          <a:xfrm rot="0">
            <a:off x="8919390" y="3385981"/>
            <a:ext cx="2526983" cy="523875"/>
          </a:xfrm>
          <a:prstGeom prst="rect">
            <a:avLst/>
          </a:prstGeom>
        </p:spPr>
        <p:txBody>
          <a:bodyPr anchor="t" rtlCol="false" tIns="0" lIns="0" bIns="0" rIns="0">
            <a:spAutoFit/>
          </a:bodyPr>
          <a:lstStyle/>
          <a:p>
            <a:pPr algn="ctr">
              <a:lnSpc>
                <a:spcPts val="4200"/>
              </a:lnSpc>
              <a:spcBef>
                <a:spcPct val="0"/>
              </a:spcBef>
            </a:pPr>
            <a:r>
              <a:rPr lang="en-US" b="true" sz="3000" u="sng">
                <a:solidFill>
                  <a:srgbClr val="FFFFFF"/>
                </a:solidFill>
                <a:latin typeface="Heebo Medium"/>
                <a:ea typeface="Heebo Medium"/>
                <a:cs typeface="Heebo Medium"/>
                <a:sym typeface="Heebo Medium"/>
              </a:rPr>
              <a:t>DESCRIPCION:</a:t>
            </a:r>
          </a:p>
        </p:txBody>
      </p:sp>
      <p:sp>
        <p:nvSpPr>
          <p:cNvPr name="TextBox 5" id="5"/>
          <p:cNvSpPr txBox="true"/>
          <p:nvPr/>
        </p:nvSpPr>
        <p:spPr>
          <a:xfrm rot="0">
            <a:off x="8446029" y="6079074"/>
            <a:ext cx="5918589" cy="523875"/>
          </a:xfrm>
          <a:prstGeom prst="rect">
            <a:avLst/>
          </a:prstGeom>
        </p:spPr>
        <p:txBody>
          <a:bodyPr anchor="t" rtlCol="false" tIns="0" lIns="0" bIns="0" rIns="0">
            <a:spAutoFit/>
          </a:bodyPr>
          <a:lstStyle/>
          <a:p>
            <a:pPr algn="ctr">
              <a:lnSpc>
                <a:spcPts val="4200"/>
              </a:lnSpc>
              <a:spcBef>
                <a:spcPct val="0"/>
              </a:spcBef>
            </a:pPr>
            <a:r>
              <a:rPr lang="en-US" b="true" sz="3000" u="sng">
                <a:solidFill>
                  <a:srgbClr val="FFFFFF"/>
                </a:solidFill>
                <a:latin typeface="Heebo Medium"/>
                <a:ea typeface="Heebo Medium"/>
                <a:cs typeface="Heebo Medium"/>
                <a:sym typeface="Heebo Medium"/>
              </a:rPr>
              <a:t>Escenario asociado:</a:t>
            </a:r>
            <a:r>
              <a:rPr lang="en-US" b="true" sz="3000">
                <a:solidFill>
                  <a:srgbClr val="FFFFFF"/>
                </a:solidFill>
                <a:latin typeface="Heebo Medium"/>
                <a:ea typeface="Heebo Medium"/>
                <a:cs typeface="Heebo Medium"/>
                <a:sym typeface="Heebo Medium"/>
              </a:rPr>
              <a:t> </a:t>
            </a:r>
            <a:r>
              <a:rPr lang="en-US" sz="3000">
                <a:solidFill>
                  <a:srgbClr val="FFFFFF"/>
                </a:solidFill>
                <a:latin typeface="Heebo"/>
                <a:ea typeface="Heebo"/>
                <a:cs typeface="Heebo"/>
                <a:sym typeface="Heebo"/>
              </a:rPr>
              <a:t>EO-001</a:t>
            </a:r>
          </a:p>
        </p:txBody>
      </p:sp>
      <p:sp>
        <p:nvSpPr>
          <p:cNvPr name="TextBox 6" id="6"/>
          <p:cNvSpPr txBox="true"/>
          <p:nvPr/>
        </p:nvSpPr>
        <p:spPr>
          <a:xfrm rot="0">
            <a:off x="8665429" y="3843181"/>
            <a:ext cx="8593871" cy="2124075"/>
          </a:xfrm>
          <a:prstGeom prst="rect">
            <a:avLst/>
          </a:prstGeom>
        </p:spPr>
        <p:txBody>
          <a:bodyPr anchor="t" rtlCol="false" tIns="0" lIns="0" bIns="0" rIns="0">
            <a:spAutoFit/>
          </a:bodyPr>
          <a:lstStyle/>
          <a:p>
            <a:pPr algn="ctr" marL="647700" indent="-323850" lvl="1">
              <a:lnSpc>
                <a:spcPts val="4200"/>
              </a:lnSpc>
              <a:buFont typeface="Arial"/>
              <a:buChar char="•"/>
            </a:pPr>
            <a:r>
              <a:rPr lang="en-US" sz="3000">
                <a:solidFill>
                  <a:srgbClr val="FFFFFF"/>
                </a:solidFill>
                <a:latin typeface="Heebo"/>
                <a:ea typeface="Heebo"/>
                <a:cs typeface="Heebo"/>
                <a:sym typeface="Heebo"/>
              </a:rPr>
              <a:t>El sistema debe permitir el registro automatizado de productos nuevos, con información clave como proveedor, cantidad, precio de costo y fecha de recepción.</a:t>
            </a:r>
          </a:p>
        </p:txBody>
      </p:sp>
      <p:sp>
        <p:nvSpPr>
          <p:cNvPr name="TextBox 7" id="7"/>
          <p:cNvSpPr txBox="true"/>
          <p:nvPr/>
        </p:nvSpPr>
        <p:spPr>
          <a:xfrm rot="0">
            <a:off x="8919390" y="7317324"/>
            <a:ext cx="3094911" cy="523875"/>
          </a:xfrm>
          <a:prstGeom prst="rect">
            <a:avLst/>
          </a:prstGeom>
        </p:spPr>
        <p:txBody>
          <a:bodyPr anchor="t" rtlCol="false" tIns="0" lIns="0" bIns="0" rIns="0">
            <a:spAutoFit/>
          </a:bodyPr>
          <a:lstStyle/>
          <a:p>
            <a:pPr algn="ctr">
              <a:lnSpc>
                <a:spcPts val="4200"/>
              </a:lnSpc>
              <a:spcBef>
                <a:spcPct val="0"/>
              </a:spcBef>
            </a:pPr>
            <a:r>
              <a:rPr lang="en-US" b="true" sz="3000">
                <a:solidFill>
                  <a:srgbClr val="FFFFFF"/>
                </a:solidFill>
                <a:latin typeface="Heebo Medium"/>
                <a:ea typeface="Heebo Medium"/>
                <a:cs typeface="Heebo Medium"/>
                <a:sym typeface="Heebo Medium"/>
              </a:rPr>
              <a:t>PRIORIDAD: ALTA</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070707"/>
        </a:solidFill>
      </p:bgPr>
    </p:bg>
    <p:spTree>
      <p:nvGrpSpPr>
        <p:cNvPr id="1" name=""/>
        <p:cNvGrpSpPr/>
        <p:nvPr/>
      </p:nvGrpSpPr>
      <p:grpSpPr>
        <a:xfrm>
          <a:off x="0" y="0"/>
          <a:ext cx="0" cy="0"/>
          <a:chOff x="0" y="0"/>
          <a:chExt cx="0" cy="0"/>
        </a:xfrm>
      </p:grpSpPr>
      <p:sp>
        <p:nvSpPr>
          <p:cNvPr name="Freeform 2" id="2"/>
          <p:cNvSpPr/>
          <p:nvPr/>
        </p:nvSpPr>
        <p:spPr>
          <a:xfrm flipH="false" flipV="false" rot="0">
            <a:off x="1028700" y="2125981"/>
            <a:ext cx="7259260" cy="6035037"/>
          </a:xfrm>
          <a:custGeom>
            <a:avLst/>
            <a:gdLst/>
            <a:ahLst/>
            <a:cxnLst/>
            <a:rect r="r" b="b" t="t" l="l"/>
            <a:pathLst>
              <a:path h="6035037" w="7259260">
                <a:moveTo>
                  <a:pt x="0" y="0"/>
                </a:moveTo>
                <a:lnTo>
                  <a:pt x="7259260" y="0"/>
                </a:lnTo>
                <a:lnTo>
                  <a:pt x="7259260" y="6035038"/>
                </a:lnTo>
                <a:lnTo>
                  <a:pt x="0" y="6035038"/>
                </a:lnTo>
                <a:lnTo>
                  <a:pt x="0" y="0"/>
                </a:lnTo>
                <a:close/>
              </a:path>
            </a:pathLst>
          </a:custGeom>
          <a:blipFill>
            <a:blip r:embed="rId2"/>
            <a:stretch>
              <a:fillRect l="0" t="0" r="0" b="0"/>
            </a:stretch>
          </a:blipFill>
        </p:spPr>
      </p:sp>
      <p:sp>
        <p:nvSpPr>
          <p:cNvPr name="TextBox 3" id="3"/>
          <p:cNvSpPr txBox="true"/>
          <p:nvPr/>
        </p:nvSpPr>
        <p:spPr>
          <a:xfrm rot="0">
            <a:off x="1965335" y="243946"/>
            <a:ext cx="15817294" cy="1185037"/>
          </a:xfrm>
          <a:prstGeom prst="rect">
            <a:avLst/>
          </a:prstGeom>
        </p:spPr>
        <p:txBody>
          <a:bodyPr anchor="t" rtlCol="false" tIns="0" lIns="0" bIns="0" rIns="0">
            <a:spAutoFit/>
          </a:bodyPr>
          <a:lstStyle/>
          <a:p>
            <a:pPr algn="ctr">
              <a:lnSpc>
                <a:spcPts val="9757"/>
              </a:lnSpc>
              <a:spcBef>
                <a:spcPct val="0"/>
              </a:spcBef>
            </a:pPr>
            <a:r>
              <a:rPr lang="en-US" b="true" sz="6969">
                <a:solidFill>
                  <a:srgbClr val="FFFFFF"/>
                </a:solidFill>
                <a:latin typeface="Heebo Medium"/>
                <a:ea typeface="Heebo Medium"/>
                <a:cs typeface="Heebo Medium"/>
                <a:sym typeface="Heebo Medium"/>
              </a:rPr>
              <a:t>GESTIÓN DE PROVEEDORES (RF-002)</a:t>
            </a:r>
          </a:p>
        </p:txBody>
      </p:sp>
      <p:sp>
        <p:nvSpPr>
          <p:cNvPr name="TextBox 4" id="4"/>
          <p:cNvSpPr txBox="true"/>
          <p:nvPr/>
        </p:nvSpPr>
        <p:spPr>
          <a:xfrm rot="0">
            <a:off x="8919390" y="3385981"/>
            <a:ext cx="2526983" cy="523875"/>
          </a:xfrm>
          <a:prstGeom prst="rect">
            <a:avLst/>
          </a:prstGeom>
        </p:spPr>
        <p:txBody>
          <a:bodyPr anchor="t" rtlCol="false" tIns="0" lIns="0" bIns="0" rIns="0">
            <a:spAutoFit/>
          </a:bodyPr>
          <a:lstStyle/>
          <a:p>
            <a:pPr algn="ctr">
              <a:lnSpc>
                <a:spcPts val="4200"/>
              </a:lnSpc>
              <a:spcBef>
                <a:spcPct val="0"/>
              </a:spcBef>
            </a:pPr>
            <a:r>
              <a:rPr lang="en-US" b="true" sz="3000" u="sng">
                <a:solidFill>
                  <a:srgbClr val="FFFFFF"/>
                </a:solidFill>
                <a:latin typeface="Heebo Medium"/>
                <a:ea typeface="Heebo Medium"/>
                <a:cs typeface="Heebo Medium"/>
                <a:sym typeface="Heebo Medium"/>
              </a:rPr>
              <a:t>DESCRIPCION:</a:t>
            </a:r>
          </a:p>
        </p:txBody>
      </p:sp>
      <p:sp>
        <p:nvSpPr>
          <p:cNvPr name="TextBox 5" id="5"/>
          <p:cNvSpPr txBox="true"/>
          <p:nvPr/>
        </p:nvSpPr>
        <p:spPr>
          <a:xfrm rot="0">
            <a:off x="8446029" y="6079074"/>
            <a:ext cx="5918589" cy="523875"/>
          </a:xfrm>
          <a:prstGeom prst="rect">
            <a:avLst/>
          </a:prstGeom>
        </p:spPr>
        <p:txBody>
          <a:bodyPr anchor="t" rtlCol="false" tIns="0" lIns="0" bIns="0" rIns="0">
            <a:spAutoFit/>
          </a:bodyPr>
          <a:lstStyle/>
          <a:p>
            <a:pPr algn="ctr">
              <a:lnSpc>
                <a:spcPts val="4200"/>
              </a:lnSpc>
              <a:spcBef>
                <a:spcPct val="0"/>
              </a:spcBef>
            </a:pPr>
            <a:r>
              <a:rPr lang="en-US" b="true" sz="3000" u="sng">
                <a:solidFill>
                  <a:srgbClr val="FFFFFF"/>
                </a:solidFill>
                <a:latin typeface="Heebo Medium"/>
                <a:ea typeface="Heebo Medium"/>
                <a:cs typeface="Heebo Medium"/>
                <a:sym typeface="Heebo Medium"/>
              </a:rPr>
              <a:t>Escenario asociado:</a:t>
            </a:r>
            <a:r>
              <a:rPr lang="en-US" b="true" sz="3000">
                <a:solidFill>
                  <a:srgbClr val="FFFFFF"/>
                </a:solidFill>
                <a:latin typeface="Heebo Medium"/>
                <a:ea typeface="Heebo Medium"/>
                <a:cs typeface="Heebo Medium"/>
                <a:sym typeface="Heebo Medium"/>
              </a:rPr>
              <a:t> </a:t>
            </a:r>
            <a:r>
              <a:rPr lang="en-US" sz="3000">
                <a:solidFill>
                  <a:srgbClr val="FFFFFF"/>
                </a:solidFill>
                <a:latin typeface="Heebo"/>
                <a:ea typeface="Heebo"/>
                <a:cs typeface="Heebo"/>
                <a:sym typeface="Heebo"/>
              </a:rPr>
              <a:t>EO-002</a:t>
            </a:r>
          </a:p>
        </p:txBody>
      </p:sp>
      <p:sp>
        <p:nvSpPr>
          <p:cNvPr name="TextBox 6" id="6"/>
          <p:cNvSpPr txBox="true"/>
          <p:nvPr/>
        </p:nvSpPr>
        <p:spPr>
          <a:xfrm rot="0">
            <a:off x="8665429" y="3843181"/>
            <a:ext cx="8593871" cy="2124075"/>
          </a:xfrm>
          <a:prstGeom prst="rect">
            <a:avLst/>
          </a:prstGeom>
        </p:spPr>
        <p:txBody>
          <a:bodyPr anchor="t" rtlCol="false" tIns="0" lIns="0" bIns="0" rIns="0">
            <a:spAutoFit/>
          </a:bodyPr>
          <a:lstStyle/>
          <a:p>
            <a:pPr algn="ctr" marL="647700" indent="-323850" lvl="1">
              <a:lnSpc>
                <a:spcPts val="4200"/>
              </a:lnSpc>
              <a:buFont typeface="Arial"/>
              <a:buChar char="•"/>
            </a:pPr>
            <a:r>
              <a:rPr lang="en-US" sz="3000">
                <a:solidFill>
                  <a:srgbClr val="FFFFFF"/>
                </a:solidFill>
                <a:latin typeface="Heebo"/>
                <a:ea typeface="Heebo"/>
                <a:cs typeface="Heebo"/>
                <a:sym typeface="Heebo"/>
              </a:rPr>
              <a:t>El sistema debe incluir un módulo para gestionar proveedores, permitiendo registrar y actualizar datos como contacto, condiciones de entrega y pedidos realizados.</a:t>
            </a:r>
          </a:p>
        </p:txBody>
      </p:sp>
      <p:sp>
        <p:nvSpPr>
          <p:cNvPr name="TextBox 7" id="7"/>
          <p:cNvSpPr txBox="true"/>
          <p:nvPr/>
        </p:nvSpPr>
        <p:spPr>
          <a:xfrm rot="0">
            <a:off x="8919390" y="7317324"/>
            <a:ext cx="3094911" cy="523875"/>
          </a:xfrm>
          <a:prstGeom prst="rect">
            <a:avLst/>
          </a:prstGeom>
        </p:spPr>
        <p:txBody>
          <a:bodyPr anchor="t" rtlCol="false" tIns="0" lIns="0" bIns="0" rIns="0">
            <a:spAutoFit/>
          </a:bodyPr>
          <a:lstStyle/>
          <a:p>
            <a:pPr algn="ctr">
              <a:lnSpc>
                <a:spcPts val="4200"/>
              </a:lnSpc>
              <a:spcBef>
                <a:spcPct val="0"/>
              </a:spcBef>
            </a:pPr>
            <a:r>
              <a:rPr lang="en-US" b="true" sz="3000">
                <a:solidFill>
                  <a:srgbClr val="FFFFFF"/>
                </a:solidFill>
                <a:latin typeface="Heebo Medium"/>
                <a:ea typeface="Heebo Medium"/>
                <a:cs typeface="Heebo Medium"/>
                <a:sym typeface="Heebo Medium"/>
              </a:rPr>
              <a:t>PRIORIDAD: ALTA</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400430" y="3016932"/>
            <a:ext cx="8225092" cy="5479968"/>
          </a:xfrm>
          <a:custGeom>
            <a:avLst/>
            <a:gdLst/>
            <a:ahLst/>
            <a:cxnLst/>
            <a:rect r="r" b="b" t="t" l="l"/>
            <a:pathLst>
              <a:path h="5479968" w="8225092">
                <a:moveTo>
                  <a:pt x="0" y="0"/>
                </a:moveTo>
                <a:lnTo>
                  <a:pt x="8225092" y="0"/>
                </a:lnTo>
                <a:lnTo>
                  <a:pt x="8225092" y="5479968"/>
                </a:lnTo>
                <a:lnTo>
                  <a:pt x="0" y="5479968"/>
                </a:lnTo>
                <a:lnTo>
                  <a:pt x="0" y="0"/>
                </a:lnTo>
                <a:close/>
              </a:path>
            </a:pathLst>
          </a:custGeom>
          <a:blipFill>
            <a:blip r:embed="rId2"/>
            <a:stretch>
              <a:fillRect l="0" t="0" r="0" b="0"/>
            </a:stretch>
          </a:blipFill>
        </p:spPr>
      </p:sp>
      <p:sp>
        <p:nvSpPr>
          <p:cNvPr name="TextBox 3" id="3"/>
          <p:cNvSpPr txBox="true"/>
          <p:nvPr/>
        </p:nvSpPr>
        <p:spPr>
          <a:xfrm rot="0">
            <a:off x="1235353" y="266407"/>
            <a:ext cx="15817294" cy="2423287"/>
          </a:xfrm>
          <a:prstGeom prst="rect">
            <a:avLst/>
          </a:prstGeom>
        </p:spPr>
        <p:txBody>
          <a:bodyPr anchor="t" rtlCol="false" tIns="0" lIns="0" bIns="0" rIns="0">
            <a:spAutoFit/>
          </a:bodyPr>
          <a:lstStyle/>
          <a:p>
            <a:pPr algn="ctr">
              <a:lnSpc>
                <a:spcPts val="9757"/>
              </a:lnSpc>
              <a:spcBef>
                <a:spcPct val="0"/>
              </a:spcBef>
            </a:pPr>
            <a:r>
              <a:rPr lang="en-US" b="true" sz="6969">
                <a:solidFill>
                  <a:srgbClr val="FFFFFF"/>
                </a:solidFill>
                <a:latin typeface="Heebo Medium"/>
                <a:ea typeface="Heebo Medium"/>
                <a:cs typeface="Heebo Medium"/>
                <a:sym typeface="Heebo Medium"/>
              </a:rPr>
              <a:t>CONTROL DE ENTRADAS Y SALIDAS (RF-003)</a:t>
            </a:r>
          </a:p>
        </p:txBody>
      </p:sp>
      <p:sp>
        <p:nvSpPr>
          <p:cNvPr name="TextBox 4" id="4"/>
          <p:cNvSpPr txBox="true"/>
          <p:nvPr/>
        </p:nvSpPr>
        <p:spPr>
          <a:xfrm rot="0">
            <a:off x="9257986" y="3183832"/>
            <a:ext cx="2526983" cy="523875"/>
          </a:xfrm>
          <a:prstGeom prst="rect">
            <a:avLst/>
          </a:prstGeom>
        </p:spPr>
        <p:txBody>
          <a:bodyPr anchor="t" rtlCol="false" tIns="0" lIns="0" bIns="0" rIns="0">
            <a:spAutoFit/>
          </a:bodyPr>
          <a:lstStyle/>
          <a:p>
            <a:pPr algn="ctr">
              <a:lnSpc>
                <a:spcPts val="4200"/>
              </a:lnSpc>
              <a:spcBef>
                <a:spcPct val="0"/>
              </a:spcBef>
            </a:pPr>
            <a:r>
              <a:rPr lang="en-US" b="true" sz="3000" u="sng">
                <a:solidFill>
                  <a:srgbClr val="FFFFFF"/>
                </a:solidFill>
                <a:latin typeface="Heebo Medium"/>
                <a:ea typeface="Heebo Medium"/>
                <a:cs typeface="Heebo Medium"/>
                <a:sym typeface="Heebo Medium"/>
              </a:rPr>
              <a:t>DESCRIPCION:</a:t>
            </a:r>
          </a:p>
        </p:txBody>
      </p:sp>
      <p:sp>
        <p:nvSpPr>
          <p:cNvPr name="TextBox 5" id="5"/>
          <p:cNvSpPr txBox="true"/>
          <p:nvPr/>
        </p:nvSpPr>
        <p:spPr>
          <a:xfrm rot="0">
            <a:off x="8784625" y="5876925"/>
            <a:ext cx="5918589" cy="523875"/>
          </a:xfrm>
          <a:prstGeom prst="rect">
            <a:avLst/>
          </a:prstGeom>
        </p:spPr>
        <p:txBody>
          <a:bodyPr anchor="t" rtlCol="false" tIns="0" lIns="0" bIns="0" rIns="0">
            <a:spAutoFit/>
          </a:bodyPr>
          <a:lstStyle/>
          <a:p>
            <a:pPr algn="ctr">
              <a:lnSpc>
                <a:spcPts val="4200"/>
              </a:lnSpc>
              <a:spcBef>
                <a:spcPct val="0"/>
              </a:spcBef>
            </a:pPr>
            <a:r>
              <a:rPr lang="en-US" b="true" sz="3000" u="sng">
                <a:solidFill>
                  <a:srgbClr val="FFFFFF"/>
                </a:solidFill>
                <a:latin typeface="Heebo Medium"/>
                <a:ea typeface="Heebo Medium"/>
                <a:cs typeface="Heebo Medium"/>
                <a:sym typeface="Heebo Medium"/>
              </a:rPr>
              <a:t>Escenario asociado:</a:t>
            </a:r>
            <a:r>
              <a:rPr lang="en-US" b="true" sz="3000">
                <a:solidFill>
                  <a:srgbClr val="FFFFFF"/>
                </a:solidFill>
                <a:latin typeface="Heebo Medium"/>
                <a:ea typeface="Heebo Medium"/>
                <a:cs typeface="Heebo Medium"/>
                <a:sym typeface="Heebo Medium"/>
              </a:rPr>
              <a:t> </a:t>
            </a:r>
            <a:r>
              <a:rPr lang="en-US" sz="3000">
                <a:solidFill>
                  <a:srgbClr val="FFFFFF"/>
                </a:solidFill>
                <a:latin typeface="Heebo"/>
                <a:ea typeface="Heebo"/>
                <a:cs typeface="Heebo"/>
                <a:sym typeface="Heebo"/>
              </a:rPr>
              <a:t>EO-003</a:t>
            </a:r>
          </a:p>
        </p:txBody>
      </p:sp>
      <p:sp>
        <p:nvSpPr>
          <p:cNvPr name="TextBox 6" id="6"/>
          <p:cNvSpPr txBox="true"/>
          <p:nvPr/>
        </p:nvSpPr>
        <p:spPr>
          <a:xfrm rot="0">
            <a:off x="9004024" y="3641032"/>
            <a:ext cx="8593871" cy="1590675"/>
          </a:xfrm>
          <a:prstGeom prst="rect">
            <a:avLst/>
          </a:prstGeom>
        </p:spPr>
        <p:txBody>
          <a:bodyPr anchor="t" rtlCol="false" tIns="0" lIns="0" bIns="0" rIns="0">
            <a:spAutoFit/>
          </a:bodyPr>
          <a:lstStyle/>
          <a:p>
            <a:pPr algn="ctr" marL="647700" indent="-323850" lvl="1">
              <a:lnSpc>
                <a:spcPts val="4200"/>
              </a:lnSpc>
              <a:buFont typeface="Arial"/>
              <a:buChar char="•"/>
            </a:pPr>
            <a:r>
              <a:rPr lang="en-US" sz="3000">
                <a:solidFill>
                  <a:srgbClr val="FFFFFF"/>
                </a:solidFill>
                <a:latin typeface="Heebo"/>
                <a:ea typeface="Heebo"/>
                <a:cs typeface="Heebo"/>
                <a:sym typeface="Heebo"/>
              </a:rPr>
              <a:t>El sistema debe registrar las entradas y salidas de productos en tiempo real, reflejando los movimientos en el inventario.</a:t>
            </a:r>
          </a:p>
        </p:txBody>
      </p:sp>
      <p:sp>
        <p:nvSpPr>
          <p:cNvPr name="TextBox 7" id="7"/>
          <p:cNvSpPr txBox="true"/>
          <p:nvPr/>
        </p:nvSpPr>
        <p:spPr>
          <a:xfrm rot="0">
            <a:off x="9257986" y="7115175"/>
            <a:ext cx="3094911" cy="523875"/>
          </a:xfrm>
          <a:prstGeom prst="rect">
            <a:avLst/>
          </a:prstGeom>
        </p:spPr>
        <p:txBody>
          <a:bodyPr anchor="t" rtlCol="false" tIns="0" lIns="0" bIns="0" rIns="0">
            <a:spAutoFit/>
          </a:bodyPr>
          <a:lstStyle/>
          <a:p>
            <a:pPr algn="ctr">
              <a:lnSpc>
                <a:spcPts val="4200"/>
              </a:lnSpc>
              <a:spcBef>
                <a:spcPct val="0"/>
              </a:spcBef>
            </a:pPr>
            <a:r>
              <a:rPr lang="en-US" b="true" sz="3000">
                <a:solidFill>
                  <a:srgbClr val="FFFFFF"/>
                </a:solidFill>
                <a:latin typeface="Heebo Medium"/>
                <a:ea typeface="Heebo Medium"/>
                <a:cs typeface="Heebo Medium"/>
                <a:sym typeface="Heebo Medium"/>
              </a:rPr>
              <a:t>PRIORIDAD: ALTA</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221568" y="2581517"/>
            <a:ext cx="8315986" cy="4600333"/>
          </a:xfrm>
          <a:custGeom>
            <a:avLst/>
            <a:gdLst/>
            <a:ahLst/>
            <a:cxnLst/>
            <a:rect r="r" b="b" t="t" l="l"/>
            <a:pathLst>
              <a:path h="4600333" w="8315986">
                <a:moveTo>
                  <a:pt x="0" y="0"/>
                </a:moveTo>
                <a:lnTo>
                  <a:pt x="8315986" y="0"/>
                </a:lnTo>
                <a:lnTo>
                  <a:pt x="8315986" y="4600333"/>
                </a:lnTo>
                <a:lnTo>
                  <a:pt x="0" y="4600333"/>
                </a:lnTo>
                <a:lnTo>
                  <a:pt x="0" y="0"/>
                </a:lnTo>
                <a:close/>
              </a:path>
            </a:pathLst>
          </a:custGeom>
          <a:blipFill>
            <a:blip r:embed="rId2"/>
            <a:stretch>
              <a:fillRect l="0" t="0" r="0" b="0"/>
            </a:stretch>
          </a:blipFill>
        </p:spPr>
      </p:sp>
      <p:sp>
        <p:nvSpPr>
          <p:cNvPr name="TextBox 3" id="3"/>
          <p:cNvSpPr txBox="true"/>
          <p:nvPr/>
        </p:nvSpPr>
        <p:spPr>
          <a:xfrm rot="0">
            <a:off x="617677" y="176563"/>
            <a:ext cx="17052647" cy="1185037"/>
          </a:xfrm>
          <a:prstGeom prst="rect">
            <a:avLst/>
          </a:prstGeom>
        </p:spPr>
        <p:txBody>
          <a:bodyPr anchor="t" rtlCol="false" tIns="0" lIns="0" bIns="0" rIns="0">
            <a:spAutoFit/>
          </a:bodyPr>
          <a:lstStyle/>
          <a:p>
            <a:pPr algn="ctr">
              <a:lnSpc>
                <a:spcPts val="9757"/>
              </a:lnSpc>
              <a:spcBef>
                <a:spcPct val="0"/>
              </a:spcBef>
            </a:pPr>
            <a:r>
              <a:rPr lang="en-US" b="true" sz="6969">
                <a:solidFill>
                  <a:srgbClr val="FFFFFF"/>
                </a:solidFill>
                <a:latin typeface="Heebo Medium"/>
                <a:ea typeface="Heebo Medium"/>
                <a:cs typeface="Heebo Medium"/>
                <a:sym typeface="Heebo Medium"/>
              </a:rPr>
              <a:t>AUDITORÍAS AUTOMATIZADAS (RF-004)</a:t>
            </a:r>
          </a:p>
        </p:txBody>
      </p:sp>
      <p:sp>
        <p:nvSpPr>
          <p:cNvPr name="TextBox 4" id="4"/>
          <p:cNvSpPr txBox="true"/>
          <p:nvPr/>
        </p:nvSpPr>
        <p:spPr>
          <a:xfrm rot="0">
            <a:off x="9257986" y="3183832"/>
            <a:ext cx="2526983" cy="523875"/>
          </a:xfrm>
          <a:prstGeom prst="rect">
            <a:avLst/>
          </a:prstGeom>
        </p:spPr>
        <p:txBody>
          <a:bodyPr anchor="t" rtlCol="false" tIns="0" lIns="0" bIns="0" rIns="0">
            <a:spAutoFit/>
          </a:bodyPr>
          <a:lstStyle/>
          <a:p>
            <a:pPr algn="ctr">
              <a:lnSpc>
                <a:spcPts val="4200"/>
              </a:lnSpc>
              <a:spcBef>
                <a:spcPct val="0"/>
              </a:spcBef>
            </a:pPr>
            <a:r>
              <a:rPr lang="en-US" b="true" sz="3000" u="sng">
                <a:solidFill>
                  <a:srgbClr val="FFFFFF"/>
                </a:solidFill>
                <a:latin typeface="Heebo Medium"/>
                <a:ea typeface="Heebo Medium"/>
                <a:cs typeface="Heebo Medium"/>
                <a:sym typeface="Heebo Medium"/>
              </a:rPr>
              <a:t>DESCRIPCION:</a:t>
            </a:r>
          </a:p>
        </p:txBody>
      </p:sp>
      <p:sp>
        <p:nvSpPr>
          <p:cNvPr name="TextBox 5" id="5"/>
          <p:cNvSpPr txBox="true"/>
          <p:nvPr/>
        </p:nvSpPr>
        <p:spPr>
          <a:xfrm rot="0">
            <a:off x="8784625" y="5876925"/>
            <a:ext cx="5918589" cy="523875"/>
          </a:xfrm>
          <a:prstGeom prst="rect">
            <a:avLst/>
          </a:prstGeom>
        </p:spPr>
        <p:txBody>
          <a:bodyPr anchor="t" rtlCol="false" tIns="0" lIns="0" bIns="0" rIns="0">
            <a:spAutoFit/>
          </a:bodyPr>
          <a:lstStyle/>
          <a:p>
            <a:pPr algn="ctr">
              <a:lnSpc>
                <a:spcPts val="4200"/>
              </a:lnSpc>
              <a:spcBef>
                <a:spcPct val="0"/>
              </a:spcBef>
            </a:pPr>
            <a:r>
              <a:rPr lang="en-US" b="true" sz="3000" u="sng">
                <a:solidFill>
                  <a:srgbClr val="FFFFFF"/>
                </a:solidFill>
                <a:latin typeface="Heebo Medium"/>
                <a:ea typeface="Heebo Medium"/>
                <a:cs typeface="Heebo Medium"/>
                <a:sym typeface="Heebo Medium"/>
              </a:rPr>
              <a:t>Escenario asociado:</a:t>
            </a:r>
            <a:r>
              <a:rPr lang="en-US" b="true" sz="3000">
                <a:solidFill>
                  <a:srgbClr val="FFFFFF"/>
                </a:solidFill>
                <a:latin typeface="Heebo Medium"/>
                <a:ea typeface="Heebo Medium"/>
                <a:cs typeface="Heebo Medium"/>
                <a:sym typeface="Heebo Medium"/>
              </a:rPr>
              <a:t> </a:t>
            </a:r>
            <a:r>
              <a:rPr lang="en-US" sz="3000">
                <a:solidFill>
                  <a:srgbClr val="FFFFFF"/>
                </a:solidFill>
                <a:latin typeface="Heebo"/>
                <a:ea typeface="Heebo"/>
                <a:cs typeface="Heebo"/>
                <a:sym typeface="Heebo"/>
              </a:rPr>
              <a:t>EO-003</a:t>
            </a:r>
          </a:p>
        </p:txBody>
      </p:sp>
      <p:sp>
        <p:nvSpPr>
          <p:cNvPr name="TextBox 6" id="6"/>
          <p:cNvSpPr txBox="true"/>
          <p:nvPr/>
        </p:nvSpPr>
        <p:spPr>
          <a:xfrm rot="0">
            <a:off x="9004024" y="3641032"/>
            <a:ext cx="8593871" cy="1590675"/>
          </a:xfrm>
          <a:prstGeom prst="rect">
            <a:avLst/>
          </a:prstGeom>
        </p:spPr>
        <p:txBody>
          <a:bodyPr anchor="t" rtlCol="false" tIns="0" lIns="0" bIns="0" rIns="0">
            <a:spAutoFit/>
          </a:bodyPr>
          <a:lstStyle/>
          <a:p>
            <a:pPr algn="ctr" marL="647700" indent="-323850" lvl="1">
              <a:lnSpc>
                <a:spcPts val="4200"/>
              </a:lnSpc>
              <a:buFont typeface="Arial"/>
              <a:buChar char="•"/>
            </a:pPr>
            <a:r>
              <a:rPr lang="en-US" sz="3000">
                <a:solidFill>
                  <a:srgbClr val="FFFFFF"/>
                </a:solidFill>
                <a:latin typeface="Heebo"/>
                <a:ea typeface="Heebo"/>
                <a:cs typeface="Heebo"/>
                <a:sym typeface="Heebo"/>
              </a:rPr>
              <a:t>El sistema debe generar informes automáticos que comparen las existencias físicas con los registros, identificando discrepancias.</a:t>
            </a:r>
          </a:p>
        </p:txBody>
      </p:sp>
      <p:sp>
        <p:nvSpPr>
          <p:cNvPr name="TextBox 7" id="7"/>
          <p:cNvSpPr txBox="true"/>
          <p:nvPr/>
        </p:nvSpPr>
        <p:spPr>
          <a:xfrm rot="0">
            <a:off x="9261796" y="7115175"/>
            <a:ext cx="3300889" cy="523875"/>
          </a:xfrm>
          <a:prstGeom prst="rect">
            <a:avLst/>
          </a:prstGeom>
        </p:spPr>
        <p:txBody>
          <a:bodyPr anchor="t" rtlCol="false" tIns="0" lIns="0" bIns="0" rIns="0">
            <a:spAutoFit/>
          </a:bodyPr>
          <a:lstStyle/>
          <a:p>
            <a:pPr algn="ctr">
              <a:lnSpc>
                <a:spcPts val="4200"/>
              </a:lnSpc>
              <a:spcBef>
                <a:spcPct val="0"/>
              </a:spcBef>
            </a:pPr>
            <a:r>
              <a:rPr lang="en-US" b="true" sz="3000">
                <a:solidFill>
                  <a:srgbClr val="FFFFFF"/>
                </a:solidFill>
                <a:latin typeface="Heebo Medium"/>
                <a:ea typeface="Heebo Medium"/>
                <a:cs typeface="Heebo Medium"/>
                <a:sym typeface="Heebo Medium"/>
              </a:rPr>
              <a:t>PRIORIDAD: </a:t>
            </a:r>
            <a:r>
              <a:rPr lang="en-US" sz="3000">
                <a:solidFill>
                  <a:srgbClr val="FFFFFF"/>
                </a:solidFill>
                <a:latin typeface="Heebo"/>
                <a:ea typeface="Heebo"/>
                <a:cs typeface="Heebo"/>
                <a:sym typeface="Heebo"/>
              </a:rPr>
              <a:t>MEDIA</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70707"/>
        </a:solidFill>
      </p:bgPr>
    </p:bg>
    <p:spTree>
      <p:nvGrpSpPr>
        <p:cNvPr id="1" name=""/>
        <p:cNvGrpSpPr/>
        <p:nvPr/>
      </p:nvGrpSpPr>
      <p:grpSpPr>
        <a:xfrm>
          <a:off x="0" y="0"/>
          <a:ext cx="0" cy="0"/>
          <a:chOff x="0" y="0"/>
          <a:chExt cx="0" cy="0"/>
        </a:xfrm>
      </p:grpSpPr>
      <p:grpSp>
        <p:nvGrpSpPr>
          <p:cNvPr name="Group 2" id="2"/>
          <p:cNvGrpSpPr/>
          <p:nvPr/>
        </p:nvGrpSpPr>
        <p:grpSpPr>
          <a:xfrm rot="0">
            <a:off x="1400145" y="1028700"/>
            <a:ext cx="13805708" cy="8229600"/>
            <a:chOff x="0" y="0"/>
            <a:chExt cx="53740371" cy="32034703"/>
          </a:xfrm>
        </p:grpSpPr>
        <p:sp>
          <p:nvSpPr>
            <p:cNvPr name="Freeform 3" id="3"/>
            <p:cNvSpPr/>
            <p:nvPr/>
          </p:nvSpPr>
          <p:spPr>
            <a:xfrm flipH="false" flipV="false" rot="0">
              <a:off x="0" y="0"/>
              <a:ext cx="53740372" cy="32034702"/>
            </a:xfrm>
            <a:custGeom>
              <a:avLst/>
              <a:gdLst/>
              <a:ahLst/>
              <a:cxnLst/>
              <a:rect r="r" b="b" t="t" l="l"/>
              <a:pathLst>
                <a:path h="32034702" w="53740372">
                  <a:moveTo>
                    <a:pt x="53615909" y="59690"/>
                  </a:moveTo>
                  <a:cubicBezTo>
                    <a:pt x="53651472" y="59690"/>
                    <a:pt x="53680680" y="88900"/>
                    <a:pt x="53680680" y="124460"/>
                  </a:cubicBezTo>
                  <a:lnTo>
                    <a:pt x="53680680" y="31910241"/>
                  </a:lnTo>
                  <a:cubicBezTo>
                    <a:pt x="53680680" y="31945802"/>
                    <a:pt x="53651472" y="31975013"/>
                    <a:pt x="53615909" y="31975013"/>
                  </a:cubicBezTo>
                  <a:lnTo>
                    <a:pt x="124460" y="31975013"/>
                  </a:lnTo>
                  <a:cubicBezTo>
                    <a:pt x="88900" y="31975013"/>
                    <a:pt x="59690" y="31945802"/>
                    <a:pt x="59690" y="31910241"/>
                  </a:cubicBezTo>
                  <a:lnTo>
                    <a:pt x="59690" y="124460"/>
                  </a:lnTo>
                  <a:cubicBezTo>
                    <a:pt x="59690" y="88900"/>
                    <a:pt x="88900" y="59690"/>
                    <a:pt x="124460" y="59690"/>
                  </a:cubicBezTo>
                  <a:lnTo>
                    <a:pt x="53615909" y="59690"/>
                  </a:lnTo>
                  <a:moveTo>
                    <a:pt x="53615909" y="0"/>
                  </a:moveTo>
                  <a:lnTo>
                    <a:pt x="124460" y="0"/>
                  </a:lnTo>
                  <a:cubicBezTo>
                    <a:pt x="55880" y="0"/>
                    <a:pt x="0" y="55880"/>
                    <a:pt x="0" y="124460"/>
                  </a:cubicBezTo>
                  <a:lnTo>
                    <a:pt x="0" y="31910241"/>
                  </a:lnTo>
                  <a:cubicBezTo>
                    <a:pt x="0" y="31978823"/>
                    <a:pt x="55880" y="32034702"/>
                    <a:pt x="124460" y="32034702"/>
                  </a:cubicBezTo>
                  <a:lnTo>
                    <a:pt x="53615909" y="32034702"/>
                  </a:lnTo>
                  <a:cubicBezTo>
                    <a:pt x="53684494" y="32034702"/>
                    <a:pt x="53740372" y="31978823"/>
                    <a:pt x="53740372" y="31910241"/>
                  </a:cubicBezTo>
                  <a:lnTo>
                    <a:pt x="53740372" y="124460"/>
                  </a:lnTo>
                  <a:cubicBezTo>
                    <a:pt x="53740372" y="55880"/>
                    <a:pt x="53684494" y="0"/>
                    <a:pt x="53615909" y="0"/>
                  </a:cubicBezTo>
                  <a:close/>
                </a:path>
              </a:pathLst>
            </a:custGeom>
            <a:solidFill>
              <a:srgbClr val="FFFFFF">
                <a:alpha val="49804"/>
              </a:srgbClr>
            </a:solidFill>
          </p:spPr>
        </p:sp>
      </p:grpSp>
      <p:sp>
        <p:nvSpPr>
          <p:cNvPr name="Freeform 4" id="4"/>
          <p:cNvSpPr/>
          <p:nvPr/>
        </p:nvSpPr>
        <p:spPr>
          <a:xfrm flipH="false" flipV="false" rot="4930990">
            <a:off x="331140" y="8100056"/>
            <a:ext cx="2138011" cy="1985678"/>
          </a:xfrm>
          <a:custGeom>
            <a:avLst/>
            <a:gdLst/>
            <a:ahLst/>
            <a:cxnLst/>
            <a:rect r="r" b="b" t="t" l="l"/>
            <a:pathLst>
              <a:path h="1985678" w="2138011">
                <a:moveTo>
                  <a:pt x="0" y="0"/>
                </a:moveTo>
                <a:lnTo>
                  <a:pt x="2138011" y="0"/>
                </a:lnTo>
                <a:lnTo>
                  <a:pt x="2138011" y="1985678"/>
                </a:lnTo>
                <a:lnTo>
                  <a:pt x="0" y="1985678"/>
                </a:lnTo>
                <a:lnTo>
                  <a:pt x="0" y="0"/>
                </a:lnTo>
                <a:close/>
              </a:path>
            </a:pathLst>
          </a:custGeom>
          <a:blipFill>
            <a:blip r:embed="rId2"/>
            <a:stretch>
              <a:fillRect l="0" t="0" r="0" b="0"/>
            </a:stretch>
          </a:blipFill>
        </p:spPr>
      </p:sp>
      <p:sp>
        <p:nvSpPr>
          <p:cNvPr name="Freeform 5" id="5"/>
          <p:cNvSpPr/>
          <p:nvPr/>
        </p:nvSpPr>
        <p:spPr>
          <a:xfrm flipH="false" flipV="false" rot="-7362718">
            <a:off x="16326860" y="238290"/>
            <a:ext cx="1556330" cy="1812321"/>
          </a:xfrm>
          <a:custGeom>
            <a:avLst/>
            <a:gdLst/>
            <a:ahLst/>
            <a:cxnLst/>
            <a:rect r="r" b="b" t="t" l="l"/>
            <a:pathLst>
              <a:path h="1812321" w="1556330">
                <a:moveTo>
                  <a:pt x="0" y="0"/>
                </a:moveTo>
                <a:lnTo>
                  <a:pt x="1556331" y="0"/>
                </a:lnTo>
                <a:lnTo>
                  <a:pt x="1556331" y="1812321"/>
                </a:lnTo>
                <a:lnTo>
                  <a:pt x="0" y="1812321"/>
                </a:lnTo>
                <a:lnTo>
                  <a:pt x="0" y="0"/>
                </a:lnTo>
                <a:close/>
              </a:path>
            </a:pathLst>
          </a:custGeom>
          <a:blipFill>
            <a:blip r:embed="rId3"/>
            <a:stretch>
              <a:fillRect l="0" t="0" r="0" b="0"/>
            </a:stretch>
          </a:blipFill>
        </p:spPr>
      </p:sp>
      <p:sp>
        <p:nvSpPr>
          <p:cNvPr name="Freeform 6" id="6"/>
          <p:cNvSpPr/>
          <p:nvPr/>
        </p:nvSpPr>
        <p:spPr>
          <a:xfrm flipH="false" flipV="false" rot="0">
            <a:off x="16438956" y="3623899"/>
            <a:ext cx="2232521" cy="1900434"/>
          </a:xfrm>
          <a:custGeom>
            <a:avLst/>
            <a:gdLst/>
            <a:ahLst/>
            <a:cxnLst/>
            <a:rect r="r" b="b" t="t" l="l"/>
            <a:pathLst>
              <a:path h="1900434" w="2232521">
                <a:moveTo>
                  <a:pt x="0" y="0"/>
                </a:moveTo>
                <a:lnTo>
                  <a:pt x="2232522" y="0"/>
                </a:lnTo>
                <a:lnTo>
                  <a:pt x="2232522" y="1900433"/>
                </a:lnTo>
                <a:lnTo>
                  <a:pt x="0" y="1900433"/>
                </a:lnTo>
                <a:lnTo>
                  <a:pt x="0" y="0"/>
                </a:lnTo>
                <a:close/>
              </a:path>
            </a:pathLst>
          </a:custGeom>
          <a:blipFill>
            <a:blip r:embed="rId4"/>
            <a:stretch>
              <a:fillRect l="0" t="0" r="0" b="0"/>
            </a:stretch>
          </a:blipFill>
        </p:spPr>
      </p:sp>
      <p:sp>
        <p:nvSpPr>
          <p:cNvPr name="TextBox 7" id="7"/>
          <p:cNvSpPr txBox="true"/>
          <p:nvPr/>
        </p:nvSpPr>
        <p:spPr>
          <a:xfrm rot="0">
            <a:off x="1849044" y="1900434"/>
            <a:ext cx="10614318" cy="800100"/>
          </a:xfrm>
          <a:prstGeom prst="rect">
            <a:avLst/>
          </a:prstGeom>
        </p:spPr>
        <p:txBody>
          <a:bodyPr anchor="t" rtlCol="false" tIns="0" lIns="0" bIns="0" rIns="0">
            <a:spAutoFit/>
          </a:bodyPr>
          <a:lstStyle/>
          <a:p>
            <a:pPr algn="l">
              <a:lnSpc>
                <a:spcPts val="6359"/>
              </a:lnSpc>
            </a:pPr>
            <a:r>
              <a:rPr lang="en-US" sz="5300" b="true">
                <a:solidFill>
                  <a:srgbClr val="FFFFFF"/>
                </a:solidFill>
                <a:latin typeface="Heebo Ultra-Bold"/>
                <a:ea typeface="Heebo Ultra-Bold"/>
                <a:cs typeface="Heebo Ultra-Bold"/>
                <a:sym typeface="Heebo Ultra-Bold"/>
              </a:rPr>
              <a:t>ANTECEDENTES: OPTICA “TOKIO”</a:t>
            </a:r>
          </a:p>
        </p:txBody>
      </p:sp>
      <p:sp>
        <p:nvSpPr>
          <p:cNvPr name="TextBox 8" id="8"/>
          <p:cNvSpPr txBox="true"/>
          <p:nvPr/>
        </p:nvSpPr>
        <p:spPr>
          <a:xfrm rot="0">
            <a:off x="1849044" y="4497916"/>
            <a:ext cx="6276929" cy="3674745"/>
          </a:xfrm>
          <a:prstGeom prst="rect">
            <a:avLst/>
          </a:prstGeom>
        </p:spPr>
        <p:txBody>
          <a:bodyPr anchor="t" rtlCol="false" tIns="0" lIns="0" bIns="0" rIns="0">
            <a:spAutoFit/>
          </a:bodyPr>
          <a:lstStyle/>
          <a:p>
            <a:pPr algn="l">
              <a:lnSpc>
                <a:spcPts val="4199"/>
              </a:lnSpc>
            </a:pPr>
            <a:r>
              <a:rPr lang="en-US" sz="2799">
                <a:solidFill>
                  <a:srgbClr val="FFFFFF"/>
                </a:solidFill>
                <a:latin typeface="Heebo"/>
                <a:ea typeface="Heebo"/>
                <a:cs typeface="Heebo"/>
                <a:sym typeface="Heebo"/>
              </a:rPr>
              <a:t>Opticas tokio es una empresa dedicada a vender lentes de medicion que cuenta con una gran cartera de clientes.</a:t>
            </a:r>
          </a:p>
          <a:p>
            <a:pPr algn="l">
              <a:lnSpc>
                <a:spcPts val="4200"/>
              </a:lnSpc>
            </a:pPr>
            <a:r>
              <a:rPr lang="en-US" sz="2800">
                <a:solidFill>
                  <a:srgbClr val="FFFFFF"/>
                </a:solidFill>
                <a:latin typeface="Heebo"/>
                <a:ea typeface="Heebo"/>
                <a:cs typeface="Heebo"/>
                <a:sym typeface="Heebo"/>
              </a:rPr>
              <a:t>Cuenta con sucursales en Cochabamba y La Paz,siendo asi una de las mas importantes en el rubro a nivel nacional.</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476750" y="3135830"/>
            <a:ext cx="8527275" cy="4191754"/>
          </a:xfrm>
          <a:custGeom>
            <a:avLst/>
            <a:gdLst/>
            <a:ahLst/>
            <a:cxnLst/>
            <a:rect r="r" b="b" t="t" l="l"/>
            <a:pathLst>
              <a:path h="4191754" w="8527275">
                <a:moveTo>
                  <a:pt x="0" y="0"/>
                </a:moveTo>
                <a:lnTo>
                  <a:pt x="8527274" y="0"/>
                </a:lnTo>
                <a:lnTo>
                  <a:pt x="8527274" y="4191754"/>
                </a:lnTo>
                <a:lnTo>
                  <a:pt x="0" y="4191754"/>
                </a:lnTo>
                <a:lnTo>
                  <a:pt x="0" y="0"/>
                </a:lnTo>
                <a:close/>
              </a:path>
            </a:pathLst>
          </a:custGeom>
          <a:blipFill>
            <a:blip r:embed="rId2"/>
            <a:stretch>
              <a:fillRect l="0" t="0" r="0" b="-1714"/>
            </a:stretch>
          </a:blipFill>
        </p:spPr>
      </p:sp>
      <p:sp>
        <p:nvSpPr>
          <p:cNvPr name="TextBox 3" id="3"/>
          <p:cNvSpPr txBox="true"/>
          <p:nvPr/>
        </p:nvSpPr>
        <p:spPr>
          <a:xfrm rot="0">
            <a:off x="617677" y="176563"/>
            <a:ext cx="17052647" cy="1185037"/>
          </a:xfrm>
          <a:prstGeom prst="rect">
            <a:avLst/>
          </a:prstGeom>
        </p:spPr>
        <p:txBody>
          <a:bodyPr anchor="t" rtlCol="false" tIns="0" lIns="0" bIns="0" rIns="0">
            <a:spAutoFit/>
          </a:bodyPr>
          <a:lstStyle/>
          <a:p>
            <a:pPr algn="ctr">
              <a:lnSpc>
                <a:spcPts val="9757"/>
              </a:lnSpc>
              <a:spcBef>
                <a:spcPct val="0"/>
              </a:spcBef>
            </a:pPr>
            <a:r>
              <a:rPr lang="en-US" b="true" sz="6969">
                <a:solidFill>
                  <a:srgbClr val="FFFFFF"/>
                </a:solidFill>
                <a:latin typeface="Heebo Medium"/>
                <a:ea typeface="Heebo Medium"/>
                <a:cs typeface="Heebo Medium"/>
                <a:sym typeface="Heebo Medium"/>
              </a:rPr>
              <a:t>REPORTES DE INVENTARIO (RF-005)</a:t>
            </a:r>
          </a:p>
        </p:txBody>
      </p:sp>
      <p:sp>
        <p:nvSpPr>
          <p:cNvPr name="TextBox 4" id="4"/>
          <p:cNvSpPr txBox="true"/>
          <p:nvPr/>
        </p:nvSpPr>
        <p:spPr>
          <a:xfrm rot="0">
            <a:off x="9257986" y="3183832"/>
            <a:ext cx="2526983" cy="523875"/>
          </a:xfrm>
          <a:prstGeom prst="rect">
            <a:avLst/>
          </a:prstGeom>
        </p:spPr>
        <p:txBody>
          <a:bodyPr anchor="t" rtlCol="false" tIns="0" lIns="0" bIns="0" rIns="0">
            <a:spAutoFit/>
          </a:bodyPr>
          <a:lstStyle/>
          <a:p>
            <a:pPr algn="ctr">
              <a:lnSpc>
                <a:spcPts val="4200"/>
              </a:lnSpc>
              <a:spcBef>
                <a:spcPct val="0"/>
              </a:spcBef>
            </a:pPr>
            <a:r>
              <a:rPr lang="en-US" b="true" sz="3000" u="sng">
                <a:solidFill>
                  <a:srgbClr val="FFFFFF"/>
                </a:solidFill>
                <a:latin typeface="Heebo Medium"/>
                <a:ea typeface="Heebo Medium"/>
                <a:cs typeface="Heebo Medium"/>
                <a:sym typeface="Heebo Medium"/>
              </a:rPr>
              <a:t>DESCRIPCION:</a:t>
            </a:r>
          </a:p>
        </p:txBody>
      </p:sp>
      <p:sp>
        <p:nvSpPr>
          <p:cNvPr name="TextBox 5" id="5"/>
          <p:cNvSpPr txBox="true"/>
          <p:nvPr/>
        </p:nvSpPr>
        <p:spPr>
          <a:xfrm rot="0">
            <a:off x="8784625" y="5876925"/>
            <a:ext cx="5918589" cy="523875"/>
          </a:xfrm>
          <a:prstGeom prst="rect">
            <a:avLst/>
          </a:prstGeom>
        </p:spPr>
        <p:txBody>
          <a:bodyPr anchor="t" rtlCol="false" tIns="0" lIns="0" bIns="0" rIns="0">
            <a:spAutoFit/>
          </a:bodyPr>
          <a:lstStyle/>
          <a:p>
            <a:pPr algn="ctr">
              <a:lnSpc>
                <a:spcPts val="4200"/>
              </a:lnSpc>
              <a:spcBef>
                <a:spcPct val="0"/>
              </a:spcBef>
            </a:pPr>
            <a:r>
              <a:rPr lang="en-US" b="true" sz="3000" u="sng">
                <a:solidFill>
                  <a:srgbClr val="FFFFFF"/>
                </a:solidFill>
                <a:latin typeface="Heebo Medium"/>
                <a:ea typeface="Heebo Medium"/>
                <a:cs typeface="Heebo Medium"/>
                <a:sym typeface="Heebo Medium"/>
              </a:rPr>
              <a:t>Escenario asociado:</a:t>
            </a:r>
            <a:r>
              <a:rPr lang="en-US" b="true" sz="3000">
                <a:solidFill>
                  <a:srgbClr val="FFFFFF"/>
                </a:solidFill>
                <a:latin typeface="Heebo Medium"/>
                <a:ea typeface="Heebo Medium"/>
                <a:cs typeface="Heebo Medium"/>
                <a:sym typeface="Heebo Medium"/>
              </a:rPr>
              <a:t> </a:t>
            </a:r>
            <a:r>
              <a:rPr lang="en-US" sz="3000">
                <a:solidFill>
                  <a:srgbClr val="FFFFFF"/>
                </a:solidFill>
                <a:latin typeface="Heebo"/>
                <a:ea typeface="Heebo"/>
                <a:cs typeface="Heebo"/>
                <a:sym typeface="Heebo"/>
              </a:rPr>
              <a:t>Todos</a:t>
            </a:r>
          </a:p>
        </p:txBody>
      </p:sp>
      <p:sp>
        <p:nvSpPr>
          <p:cNvPr name="TextBox 6" id="6"/>
          <p:cNvSpPr txBox="true"/>
          <p:nvPr/>
        </p:nvSpPr>
        <p:spPr>
          <a:xfrm rot="0">
            <a:off x="9004024" y="3641032"/>
            <a:ext cx="8593871" cy="1590675"/>
          </a:xfrm>
          <a:prstGeom prst="rect">
            <a:avLst/>
          </a:prstGeom>
        </p:spPr>
        <p:txBody>
          <a:bodyPr anchor="t" rtlCol="false" tIns="0" lIns="0" bIns="0" rIns="0">
            <a:spAutoFit/>
          </a:bodyPr>
          <a:lstStyle/>
          <a:p>
            <a:pPr algn="ctr" marL="647700" indent="-323850" lvl="1">
              <a:lnSpc>
                <a:spcPts val="4200"/>
              </a:lnSpc>
              <a:buFont typeface="Arial"/>
              <a:buChar char="•"/>
            </a:pPr>
            <a:r>
              <a:rPr lang="en-US" sz="3000">
                <a:solidFill>
                  <a:srgbClr val="FFFFFF"/>
                </a:solidFill>
                <a:latin typeface="Heebo"/>
                <a:ea typeface="Heebo"/>
                <a:cs typeface="Heebo"/>
                <a:sym typeface="Heebo"/>
              </a:rPr>
              <a:t>El sistema debe permitir generar reportes detallados del inventario, filtrados por local, proveedor o categoría de producto.</a:t>
            </a:r>
          </a:p>
        </p:txBody>
      </p:sp>
      <p:sp>
        <p:nvSpPr>
          <p:cNvPr name="TextBox 7" id="7"/>
          <p:cNvSpPr txBox="true"/>
          <p:nvPr/>
        </p:nvSpPr>
        <p:spPr>
          <a:xfrm rot="0">
            <a:off x="9372643" y="7115175"/>
            <a:ext cx="3079194" cy="523875"/>
          </a:xfrm>
          <a:prstGeom prst="rect">
            <a:avLst/>
          </a:prstGeom>
        </p:spPr>
        <p:txBody>
          <a:bodyPr anchor="t" rtlCol="false" tIns="0" lIns="0" bIns="0" rIns="0">
            <a:spAutoFit/>
          </a:bodyPr>
          <a:lstStyle/>
          <a:p>
            <a:pPr algn="ctr">
              <a:lnSpc>
                <a:spcPts val="4200"/>
              </a:lnSpc>
              <a:spcBef>
                <a:spcPct val="0"/>
              </a:spcBef>
            </a:pPr>
            <a:r>
              <a:rPr lang="en-US" b="true" sz="3000">
                <a:solidFill>
                  <a:srgbClr val="FFFFFF"/>
                </a:solidFill>
                <a:latin typeface="Heebo Medium"/>
                <a:ea typeface="Heebo Medium"/>
                <a:cs typeface="Heebo Medium"/>
                <a:sym typeface="Heebo Medium"/>
              </a:rPr>
              <a:t>PRIORIDAD: </a:t>
            </a:r>
            <a:r>
              <a:rPr lang="en-US" sz="3000">
                <a:solidFill>
                  <a:srgbClr val="FFFFFF"/>
                </a:solidFill>
                <a:latin typeface="Heebo"/>
                <a:ea typeface="Heebo"/>
                <a:cs typeface="Heebo"/>
                <a:sym typeface="Heebo"/>
              </a:rPr>
              <a:t>ALTA</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070707"/>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15097825" y="7536486"/>
            <a:ext cx="3753274" cy="3443628"/>
          </a:xfrm>
          <a:custGeom>
            <a:avLst/>
            <a:gdLst/>
            <a:ahLst/>
            <a:cxnLst/>
            <a:rect r="r" b="b" t="t" l="l"/>
            <a:pathLst>
              <a:path h="3443628" w="3753274">
                <a:moveTo>
                  <a:pt x="0" y="0"/>
                </a:moveTo>
                <a:lnTo>
                  <a:pt x="3753274" y="0"/>
                </a:lnTo>
                <a:lnTo>
                  <a:pt x="3753274" y="3443628"/>
                </a:lnTo>
                <a:lnTo>
                  <a:pt x="0" y="3443628"/>
                </a:lnTo>
                <a:lnTo>
                  <a:pt x="0" y="0"/>
                </a:lnTo>
                <a:close/>
              </a:path>
            </a:pathLst>
          </a:custGeom>
          <a:blipFill>
            <a:blip r:embed="rId2"/>
            <a:stretch>
              <a:fillRect l="0" t="0" r="0" b="0"/>
            </a:stretch>
          </a:blipFill>
        </p:spPr>
      </p:sp>
      <p:grpSp>
        <p:nvGrpSpPr>
          <p:cNvPr name="Group 3" id="3"/>
          <p:cNvGrpSpPr/>
          <p:nvPr/>
        </p:nvGrpSpPr>
        <p:grpSpPr>
          <a:xfrm rot="0">
            <a:off x="934188" y="794979"/>
            <a:ext cx="16419623" cy="8697043"/>
            <a:chOff x="0" y="0"/>
            <a:chExt cx="63915348" cy="33854280"/>
          </a:xfrm>
        </p:grpSpPr>
        <p:sp>
          <p:nvSpPr>
            <p:cNvPr name="Freeform 4" id="4"/>
            <p:cNvSpPr/>
            <p:nvPr/>
          </p:nvSpPr>
          <p:spPr>
            <a:xfrm flipH="false" flipV="false" rot="0">
              <a:off x="0" y="0"/>
              <a:ext cx="63915348" cy="33854281"/>
            </a:xfrm>
            <a:custGeom>
              <a:avLst/>
              <a:gdLst/>
              <a:ahLst/>
              <a:cxnLst/>
              <a:rect r="r" b="b" t="t" l="l"/>
              <a:pathLst>
                <a:path h="33854281" w="63915348">
                  <a:moveTo>
                    <a:pt x="63790891" y="59690"/>
                  </a:moveTo>
                  <a:cubicBezTo>
                    <a:pt x="63826448" y="59690"/>
                    <a:pt x="63855656" y="88900"/>
                    <a:pt x="63855656" y="124460"/>
                  </a:cubicBezTo>
                  <a:lnTo>
                    <a:pt x="63855656" y="33729820"/>
                  </a:lnTo>
                  <a:cubicBezTo>
                    <a:pt x="63855656" y="33765381"/>
                    <a:pt x="63826448" y="33794591"/>
                    <a:pt x="63790891" y="33794591"/>
                  </a:cubicBezTo>
                  <a:lnTo>
                    <a:pt x="124460" y="33794591"/>
                  </a:lnTo>
                  <a:cubicBezTo>
                    <a:pt x="88900" y="33794591"/>
                    <a:pt x="59690" y="33765381"/>
                    <a:pt x="59690" y="33729820"/>
                  </a:cubicBezTo>
                  <a:lnTo>
                    <a:pt x="59690" y="124460"/>
                  </a:lnTo>
                  <a:cubicBezTo>
                    <a:pt x="59690" y="88900"/>
                    <a:pt x="88900" y="59690"/>
                    <a:pt x="124460" y="59690"/>
                  </a:cubicBezTo>
                  <a:lnTo>
                    <a:pt x="63790891" y="59690"/>
                  </a:lnTo>
                  <a:moveTo>
                    <a:pt x="63790891" y="0"/>
                  </a:moveTo>
                  <a:lnTo>
                    <a:pt x="124460" y="0"/>
                  </a:lnTo>
                  <a:cubicBezTo>
                    <a:pt x="55880" y="0"/>
                    <a:pt x="0" y="55880"/>
                    <a:pt x="0" y="124460"/>
                  </a:cubicBezTo>
                  <a:lnTo>
                    <a:pt x="0" y="33729820"/>
                  </a:lnTo>
                  <a:cubicBezTo>
                    <a:pt x="0" y="33798399"/>
                    <a:pt x="55880" y="33854281"/>
                    <a:pt x="124460" y="33854281"/>
                  </a:cubicBezTo>
                  <a:lnTo>
                    <a:pt x="63790891" y="33854281"/>
                  </a:lnTo>
                  <a:cubicBezTo>
                    <a:pt x="63859470" y="33854281"/>
                    <a:pt x="63915348" y="33798399"/>
                    <a:pt x="63915348" y="33729820"/>
                  </a:cubicBezTo>
                  <a:lnTo>
                    <a:pt x="63915348" y="124460"/>
                  </a:lnTo>
                  <a:cubicBezTo>
                    <a:pt x="63915348" y="55880"/>
                    <a:pt x="63859470" y="0"/>
                    <a:pt x="63790891" y="0"/>
                  </a:cubicBezTo>
                  <a:close/>
                </a:path>
              </a:pathLst>
            </a:custGeom>
            <a:solidFill>
              <a:srgbClr val="64E688">
                <a:alpha val="49804"/>
              </a:srgbClr>
            </a:solidFill>
          </p:spPr>
        </p:sp>
      </p:grpSp>
      <p:sp>
        <p:nvSpPr>
          <p:cNvPr name="Freeform 5" id="5"/>
          <p:cNvSpPr/>
          <p:nvPr/>
        </p:nvSpPr>
        <p:spPr>
          <a:xfrm flipH="false" flipV="false" rot="1713587">
            <a:off x="705882" y="314464"/>
            <a:ext cx="1569750" cy="1428473"/>
          </a:xfrm>
          <a:custGeom>
            <a:avLst/>
            <a:gdLst/>
            <a:ahLst/>
            <a:cxnLst/>
            <a:rect r="r" b="b" t="t" l="l"/>
            <a:pathLst>
              <a:path h="1428473" w="1569750">
                <a:moveTo>
                  <a:pt x="0" y="0"/>
                </a:moveTo>
                <a:lnTo>
                  <a:pt x="1569750" y="0"/>
                </a:lnTo>
                <a:lnTo>
                  <a:pt x="1569750" y="1428472"/>
                </a:lnTo>
                <a:lnTo>
                  <a:pt x="0" y="1428472"/>
                </a:lnTo>
                <a:lnTo>
                  <a:pt x="0" y="0"/>
                </a:lnTo>
                <a:close/>
              </a:path>
            </a:pathLst>
          </a:custGeom>
          <a:blipFill>
            <a:blip r:embed="rId3"/>
            <a:stretch>
              <a:fillRect l="0" t="0" r="0" b="0"/>
            </a:stretch>
          </a:blipFill>
        </p:spPr>
      </p:sp>
      <p:sp>
        <p:nvSpPr>
          <p:cNvPr name="Freeform 6" id="6"/>
          <p:cNvSpPr/>
          <p:nvPr/>
        </p:nvSpPr>
        <p:spPr>
          <a:xfrm flipH="false" flipV="false" rot="-478310">
            <a:off x="-1552625" y="7261118"/>
            <a:ext cx="5448196" cy="5019151"/>
          </a:xfrm>
          <a:custGeom>
            <a:avLst/>
            <a:gdLst/>
            <a:ahLst/>
            <a:cxnLst/>
            <a:rect r="r" b="b" t="t" l="l"/>
            <a:pathLst>
              <a:path h="5019151" w="5448196">
                <a:moveTo>
                  <a:pt x="0" y="0"/>
                </a:moveTo>
                <a:lnTo>
                  <a:pt x="5448196" y="0"/>
                </a:lnTo>
                <a:lnTo>
                  <a:pt x="5448196" y="5019151"/>
                </a:lnTo>
                <a:lnTo>
                  <a:pt x="0" y="5019151"/>
                </a:lnTo>
                <a:lnTo>
                  <a:pt x="0" y="0"/>
                </a:lnTo>
                <a:close/>
              </a:path>
            </a:pathLst>
          </a:custGeom>
          <a:blipFill>
            <a:blip r:embed="rId4"/>
            <a:stretch>
              <a:fillRect l="0" t="0" r="0" b="0"/>
            </a:stretch>
          </a:blipFill>
        </p:spPr>
      </p:sp>
      <p:sp>
        <p:nvSpPr>
          <p:cNvPr name="Freeform 7" id="7"/>
          <p:cNvSpPr/>
          <p:nvPr/>
        </p:nvSpPr>
        <p:spPr>
          <a:xfrm flipH="false" flipV="false" rot="0">
            <a:off x="5180741" y="3203715"/>
            <a:ext cx="7926517" cy="5508929"/>
          </a:xfrm>
          <a:custGeom>
            <a:avLst/>
            <a:gdLst/>
            <a:ahLst/>
            <a:cxnLst/>
            <a:rect r="r" b="b" t="t" l="l"/>
            <a:pathLst>
              <a:path h="5508929" w="7926517">
                <a:moveTo>
                  <a:pt x="0" y="0"/>
                </a:moveTo>
                <a:lnTo>
                  <a:pt x="7926518" y="0"/>
                </a:lnTo>
                <a:lnTo>
                  <a:pt x="7926518" y="5508929"/>
                </a:lnTo>
                <a:lnTo>
                  <a:pt x="0" y="5508929"/>
                </a:lnTo>
                <a:lnTo>
                  <a:pt x="0" y="0"/>
                </a:lnTo>
                <a:close/>
              </a:path>
            </a:pathLst>
          </a:custGeom>
          <a:blipFill>
            <a:blip r:embed="rId5"/>
            <a:stretch>
              <a:fillRect l="0" t="0" r="0" b="0"/>
            </a:stretch>
          </a:blipFill>
        </p:spPr>
      </p:sp>
      <p:sp>
        <p:nvSpPr>
          <p:cNvPr name="TextBox 8" id="8"/>
          <p:cNvSpPr txBox="true"/>
          <p:nvPr/>
        </p:nvSpPr>
        <p:spPr>
          <a:xfrm rot="0">
            <a:off x="4395808" y="1599141"/>
            <a:ext cx="9766157" cy="854707"/>
          </a:xfrm>
          <a:prstGeom prst="rect">
            <a:avLst/>
          </a:prstGeom>
        </p:spPr>
        <p:txBody>
          <a:bodyPr anchor="t" rtlCol="false" tIns="0" lIns="0" bIns="0" rIns="0">
            <a:spAutoFit/>
          </a:bodyPr>
          <a:lstStyle/>
          <a:p>
            <a:pPr algn="l">
              <a:lnSpc>
                <a:spcPts val="6709"/>
              </a:lnSpc>
            </a:pPr>
            <a:r>
              <a:rPr lang="en-US" sz="5590" b="true">
                <a:solidFill>
                  <a:srgbClr val="FFFFFF"/>
                </a:solidFill>
                <a:latin typeface="Heebo Ultra-Bold"/>
                <a:ea typeface="Heebo Ultra-Bold"/>
                <a:cs typeface="Heebo Ultra-Bold"/>
                <a:sym typeface="Heebo Ultra-Bold"/>
              </a:rPr>
              <a:t>Caracterizacion de la solucion</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070707"/>
        </a:solidFill>
      </p:bgPr>
    </p:bg>
    <p:spTree>
      <p:nvGrpSpPr>
        <p:cNvPr id="1" name=""/>
        <p:cNvGrpSpPr/>
        <p:nvPr/>
      </p:nvGrpSpPr>
      <p:grpSpPr>
        <a:xfrm>
          <a:off x="0" y="0"/>
          <a:ext cx="0" cy="0"/>
          <a:chOff x="0" y="0"/>
          <a:chExt cx="0" cy="0"/>
        </a:xfrm>
      </p:grpSpPr>
      <p:sp>
        <p:nvSpPr>
          <p:cNvPr name="Freeform 2" id="2"/>
          <p:cNvSpPr/>
          <p:nvPr/>
        </p:nvSpPr>
        <p:spPr>
          <a:xfrm flipH="false" flipV="false" rot="0">
            <a:off x="2390060" y="6492288"/>
            <a:ext cx="4087221" cy="2299062"/>
          </a:xfrm>
          <a:custGeom>
            <a:avLst/>
            <a:gdLst/>
            <a:ahLst/>
            <a:cxnLst/>
            <a:rect r="r" b="b" t="t" l="l"/>
            <a:pathLst>
              <a:path h="2299062" w="4087221">
                <a:moveTo>
                  <a:pt x="0" y="0"/>
                </a:moveTo>
                <a:lnTo>
                  <a:pt x="4087221" y="0"/>
                </a:lnTo>
                <a:lnTo>
                  <a:pt x="4087221" y="2299062"/>
                </a:lnTo>
                <a:lnTo>
                  <a:pt x="0" y="2299062"/>
                </a:lnTo>
                <a:lnTo>
                  <a:pt x="0" y="0"/>
                </a:lnTo>
                <a:close/>
              </a:path>
            </a:pathLst>
          </a:custGeom>
          <a:blipFill>
            <a:blip r:embed="rId2"/>
            <a:stretch>
              <a:fillRect l="0" t="0" r="0" b="0"/>
            </a:stretch>
          </a:blipFill>
        </p:spPr>
      </p:sp>
      <p:sp>
        <p:nvSpPr>
          <p:cNvPr name="Freeform 3" id="3"/>
          <p:cNvSpPr/>
          <p:nvPr/>
        </p:nvSpPr>
        <p:spPr>
          <a:xfrm flipH="false" flipV="false" rot="0">
            <a:off x="2577962" y="2266517"/>
            <a:ext cx="3323659" cy="2210233"/>
          </a:xfrm>
          <a:custGeom>
            <a:avLst/>
            <a:gdLst/>
            <a:ahLst/>
            <a:cxnLst/>
            <a:rect r="r" b="b" t="t" l="l"/>
            <a:pathLst>
              <a:path h="2210233" w="3323659">
                <a:moveTo>
                  <a:pt x="0" y="0"/>
                </a:moveTo>
                <a:lnTo>
                  <a:pt x="3323658" y="0"/>
                </a:lnTo>
                <a:lnTo>
                  <a:pt x="3323658" y="2210233"/>
                </a:lnTo>
                <a:lnTo>
                  <a:pt x="0" y="2210233"/>
                </a:lnTo>
                <a:lnTo>
                  <a:pt x="0" y="0"/>
                </a:lnTo>
                <a:close/>
              </a:path>
            </a:pathLst>
          </a:custGeom>
          <a:blipFill>
            <a:blip r:embed="rId3"/>
            <a:stretch>
              <a:fillRect l="0" t="0" r="0" b="0"/>
            </a:stretch>
          </a:blipFill>
        </p:spPr>
      </p:sp>
      <p:sp>
        <p:nvSpPr>
          <p:cNvPr name="Freeform 4" id="4"/>
          <p:cNvSpPr/>
          <p:nvPr/>
        </p:nvSpPr>
        <p:spPr>
          <a:xfrm flipH="false" flipV="false" rot="0">
            <a:off x="11249103" y="4144139"/>
            <a:ext cx="3891836" cy="2266994"/>
          </a:xfrm>
          <a:custGeom>
            <a:avLst/>
            <a:gdLst/>
            <a:ahLst/>
            <a:cxnLst/>
            <a:rect r="r" b="b" t="t" l="l"/>
            <a:pathLst>
              <a:path h="2266994" w="3891836">
                <a:moveTo>
                  <a:pt x="0" y="0"/>
                </a:moveTo>
                <a:lnTo>
                  <a:pt x="3891836" y="0"/>
                </a:lnTo>
                <a:lnTo>
                  <a:pt x="3891836" y="2266994"/>
                </a:lnTo>
                <a:lnTo>
                  <a:pt x="0" y="2266994"/>
                </a:lnTo>
                <a:lnTo>
                  <a:pt x="0" y="0"/>
                </a:lnTo>
                <a:close/>
              </a:path>
            </a:pathLst>
          </a:custGeom>
          <a:blipFill>
            <a:blip r:embed="rId4"/>
            <a:stretch>
              <a:fillRect l="0" t="0" r="0" b="0"/>
            </a:stretch>
          </a:blipFill>
        </p:spPr>
      </p:sp>
      <p:sp>
        <p:nvSpPr>
          <p:cNvPr name="TextBox 5" id="5"/>
          <p:cNvSpPr txBox="true"/>
          <p:nvPr/>
        </p:nvSpPr>
        <p:spPr>
          <a:xfrm rot="0">
            <a:off x="7467143" y="1038225"/>
            <a:ext cx="3353714" cy="742950"/>
          </a:xfrm>
          <a:prstGeom prst="rect">
            <a:avLst/>
          </a:prstGeom>
        </p:spPr>
        <p:txBody>
          <a:bodyPr anchor="t" rtlCol="false" tIns="0" lIns="0" bIns="0" rIns="0">
            <a:spAutoFit/>
          </a:bodyPr>
          <a:lstStyle/>
          <a:p>
            <a:pPr algn="l">
              <a:lnSpc>
                <a:spcPts val="5999"/>
              </a:lnSpc>
            </a:pPr>
            <a:r>
              <a:rPr lang="en-US" sz="4999" b="true">
                <a:solidFill>
                  <a:srgbClr val="553AFF"/>
                </a:solidFill>
                <a:latin typeface="Heebo Ultra-Bold"/>
                <a:ea typeface="Heebo Ultra-Bold"/>
                <a:cs typeface="Heebo Ultra-Bold"/>
                <a:sym typeface="Heebo Ultra-Bold"/>
              </a:rPr>
              <a:t>Necesidad</a:t>
            </a:r>
          </a:p>
        </p:txBody>
      </p:sp>
      <p:sp>
        <p:nvSpPr>
          <p:cNvPr name="TextBox 6" id="6"/>
          <p:cNvSpPr txBox="true"/>
          <p:nvPr/>
        </p:nvSpPr>
        <p:spPr>
          <a:xfrm rot="0">
            <a:off x="9643980" y="2440197"/>
            <a:ext cx="7102082" cy="1323975"/>
          </a:xfrm>
          <a:prstGeom prst="rect">
            <a:avLst/>
          </a:prstGeom>
        </p:spPr>
        <p:txBody>
          <a:bodyPr anchor="t" rtlCol="false" tIns="0" lIns="0" bIns="0" rIns="0">
            <a:spAutoFit/>
          </a:bodyPr>
          <a:lstStyle/>
          <a:p>
            <a:pPr algn="ctr">
              <a:lnSpc>
                <a:spcPts val="5280"/>
              </a:lnSpc>
              <a:spcBef>
                <a:spcPct val="0"/>
              </a:spcBef>
            </a:pPr>
            <a:r>
              <a:rPr lang="en-US" sz="4400">
                <a:solidFill>
                  <a:srgbClr val="FFFFFF"/>
                </a:solidFill>
                <a:latin typeface="Heebo"/>
                <a:ea typeface="Heebo"/>
                <a:cs typeface="Heebo"/>
                <a:sym typeface="Heebo"/>
              </a:rPr>
              <a:t>Registro y trazabilidad de productos nuevos</a:t>
            </a:r>
          </a:p>
        </p:txBody>
      </p:sp>
      <p:sp>
        <p:nvSpPr>
          <p:cNvPr name="TextBox 7" id="7"/>
          <p:cNvSpPr txBox="true"/>
          <p:nvPr/>
        </p:nvSpPr>
        <p:spPr>
          <a:xfrm rot="0">
            <a:off x="810022" y="4950199"/>
            <a:ext cx="6341189" cy="1323975"/>
          </a:xfrm>
          <a:prstGeom prst="rect">
            <a:avLst/>
          </a:prstGeom>
        </p:spPr>
        <p:txBody>
          <a:bodyPr anchor="t" rtlCol="false" tIns="0" lIns="0" bIns="0" rIns="0">
            <a:spAutoFit/>
          </a:bodyPr>
          <a:lstStyle/>
          <a:p>
            <a:pPr algn="ctr">
              <a:lnSpc>
                <a:spcPts val="5280"/>
              </a:lnSpc>
              <a:spcBef>
                <a:spcPct val="0"/>
              </a:spcBef>
            </a:pPr>
            <a:r>
              <a:rPr lang="en-US" sz="4400">
                <a:solidFill>
                  <a:srgbClr val="FFFFFF"/>
                </a:solidFill>
                <a:latin typeface="Heebo"/>
                <a:ea typeface="Heebo"/>
                <a:cs typeface="Heebo"/>
                <a:sym typeface="Heebo"/>
              </a:rPr>
              <a:t>Optimización de la reación con proveedores</a:t>
            </a:r>
          </a:p>
        </p:txBody>
      </p:sp>
      <p:sp>
        <p:nvSpPr>
          <p:cNvPr name="TextBox 8" id="8"/>
          <p:cNvSpPr txBox="true"/>
          <p:nvPr/>
        </p:nvSpPr>
        <p:spPr>
          <a:xfrm rot="0">
            <a:off x="10977176" y="6800625"/>
            <a:ext cx="4435690" cy="1990725"/>
          </a:xfrm>
          <a:prstGeom prst="rect">
            <a:avLst/>
          </a:prstGeom>
        </p:spPr>
        <p:txBody>
          <a:bodyPr anchor="t" rtlCol="false" tIns="0" lIns="0" bIns="0" rIns="0">
            <a:spAutoFit/>
          </a:bodyPr>
          <a:lstStyle/>
          <a:p>
            <a:pPr algn="ctr">
              <a:lnSpc>
                <a:spcPts val="5280"/>
              </a:lnSpc>
              <a:spcBef>
                <a:spcPct val="0"/>
              </a:spcBef>
            </a:pPr>
            <a:r>
              <a:rPr lang="en-US" sz="4400">
                <a:solidFill>
                  <a:srgbClr val="FFFFFF"/>
                </a:solidFill>
                <a:latin typeface="Heebo"/>
                <a:ea typeface="Heebo"/>
                <a:cs typeface="Heebo"/>
                <a:sym typeface="Heebo"/>
              </a:rPr>
              <a:t>Automatización del control de inventarios</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070707"/>
        </a:solidFill>
      </p:bgPr>
    </p:bg>
    <p:spTree>
      <p:nvGrpSpPr>
        <p:cNvPr id="1" name=""/>
        <p:cNvGrpSpPr/>
        <p:nvPr/>
      </p:nvGrpSpPr>
      <p:grpSpPr>
        <a:xfrm>
          <a:off x="0" y="0"/>
          <a:ext cx="0" cy="0"/>
          <a:chOff x="0" y="0"/>
          <a:chExt cx="0" cy="0"/>
        </a:xfrm>
      </p:grpSpPr>
      <p:sp>
        <p:nvSpPr>
          <p:cNvPr name="Freeform 2" id="2"/>
          <p:cNvSpPr/>
          <p:nvPr/>
        </p:nvSpPr>
        <p:spPr>
          <a:xfrm flipH="false" flipV="false" rot="0">
            <a:off x="6965252" y="2922475"/>
            <a:ext cx="4580642" cy="3051853"/>
          </a:xfrm>
          <a:custGeom>
            <a:avLst/>
            <a:gdLst/>
            <a:ahLst/>
            <a:cxnLst/>
            <a:rect r="r" b="b" t="t" l="l"/>
            <a:pathLst>
              <a:path h="3051853" w="4580642">
                <a:moveTo>
                  <a:pt x="0" y="0"/>
                </a:moveTo>
                <a:lnTo>
                  <a:pt x="4580642" y="0"/>
                </a:lnTo>
                <a:lnTo>
                  <a:pt x="4580642" y="3051852"/>
                </a:lnTo>
                <a:lnTo>
                  <a:pt x="0" y="3051852"/>
                </a:lnTo>
                <a:lnTo>
                  <a:pt x="0" y="0"/>
                </a:lnTo>
                <a:close/>
              </a:path>
            </a:pathLst>
          </a:custGeom>
          <a:blipFill>
            <a:blip r:embed="rId2"/>
            <a:stretch>
              <a:fillRect l="0" t="0" r="0" b="0"/>
            </a:stretch>
          </a:blipFill>
        </p:spPr>
      </p:sp>
      <p:sp>
        <p:nvSpPr>
          <p:cNvPr name="TextBox 3" id="3"/>
          <p:cNvSpPr txBox="true"/>
          <p:nvPr/>
        </p:nvSpPr>
        <p:spPr>
          <a:xfrm rot="0">
            <a:off x="7162324" y="844010"/>
            <a:ext cx="3963353" cy="714375"/>
          </a:xfrm>
          <a:prstGeom prst="rect">
            <a:avLst/>
          </a:prstGeom>
        </p:spPr>
        <p:txBody>
          <a:bodyPr anchor="t" rtlCol="false" tIns="0" lIns="0" bIns="0" rIns="0">
            <a:spAutoFit/>
          </a:bodyPr>
          <a:lstStyle/>
          <a:p>
            <a:pPr algn="ctr">
              <a:lnSpc>
                <a:spcPts val="5640"/>
              </a:lnSpc>
              <a:spcBef>
                <a:spcPct val="0"/>
              </a:spcBef>
            </a:pPr>
            <a:r>
              <a:rPr lang="en-US" b="true" sz="4700">
                <a:solidFill>
                  <a:srgbClr val="64E688"/>
                </a:solidFill>
                <a:latin typeface="Heebo Ultra-Bold"/>
                <a:ea typeface="Heebo Ultra-Bold"/>
                <a:cs typeface="Heebo Ultra-Bold"/>
                <a:sym typeface="Heebo Ultra-Bold"/>
              </a:rPr>
              <a:t>Requerimiento</a:t>
            </a:r>
          </a:p>
        </p:txBody>
      </p:sp>
      <p:sp>
        <p:nvSpPr>
          <p:cNvPr name="TextBox 4" id="4"/>
          <p:cNvSpPr txBox="true"/>
          <p:nvPr/>
        </p:nvSpPr>
        <p:spPr>
          <a:xfrm rot="0">
            <a:off x="1028700" y="1895475"/>
            <a:ext cx="5017903" cy="3543300"/>
          </a:xfrm>
          <a:prstGeom prst="rect">
            <a:avLst/>
          </a:prstGeom>
        </p:spPr>
        <p:txBody>
          <a:bodyPr anchor="t" rtlCol="false" tIns="0" lIns="0" bIns="0" rIns="0">
            <a:spAutoFit/>
          </a:bodyPr>
          <a:lstStyle/>
          <a:p>
            <a:pPr algn="ctr">
              <a:lnSpc>
                <a:spcPts val="4680"/>
              </a:lnSpc>
            </a:pPr>
            <a:r>
              <a:rPr lang="en-US" sz="3900">
                <a:solidFill>
                  <a:srgbClr val="FFFFFF"/>
                </a:solidFill>
                <a:latin typeface="Heebo"/>
                <a:ea typeface="Heebo"/>
                <a:cs typeface="Heebo"/>
                <a:sym typeface="Heebo"/>
              </a:rPr>
              <a:t>El sistema debe permitir el registro automatizado de productos nuevos</a:t>
            </a:r>
          </a:p>
          <a:p>
            <a:pPr algn="ctr">
              <a:lnSpc>
                <a:spcPts val="4680"/>
              </a:lnSpc>
              <a:spcBef>
                <a:spcPct val="0"/>
              </a:spcBef>
            </a:pPr>
            <a:r>
              <a:rPr lang="en-US" sz="3900">
                <a:solidFill>
                  <a:srgbClr val="FFFFFF"/>
                </a:solidFill>
                <a:latin typeface="Heebo"/>
                <a:ea typeface="Heebo"/>
                <a:cs typeface="Heebo"/>
                <a:sym typeface="Heebo"/>
              </a:rPr>
              <a:t>con asociación de información</a:t>
            </a:r>
          </a:p>
        </p:txBody>
      </p:sp>
      <p:sp>
        <p:nvSpPr>
          <p:cNvPr name="TextBox 5" id="5"/>
          <p:cNvSpPr txBox="true"/>
          <p:nvPr/>
        </p:nvSpPr>
        <p:spPr>
          <a:xfrm rot="0">
            <a:off x="12710005" y="1895475"/>
            <a:ext cx="4549295" cy="3543300"/>
          </a:xfrm>
          <a:prstGeom prst="rect">
            <a:avLst/>
          </a:prstGeom>
        </p:spPr>
        <p:txBody>
          <a:bodyPr anchor="t" rtlCol="false" tIns="0" lIns="0" bIns="0" rIns="0">
            <a:spAutoFit/>
          </a:bodyPr>
          <a:lstStyle/>
          <a:p>
            <a:pPr algn="ctr">
              <a:lnSpc>
                <a:spcPts val="4680"/>
              </a:lnSpc>
              <a:spcBef>
                <a:spcPct val="0"/>
              </a:spcBef>
            </a:pPr>
            <a:r>
              <a:rPr lang="en-US" sz="3900">
                <a:solidFill>
                  <a:srgbClr val="FFFFFF"/>
                </a:solidFill>
                <a:latin typeface="Heebo"/>
                <a:ea typeface="Heebo"/>
                <a:cs typeface="Heebo"/>
                <a:sym typeface="Heebo"/>
              </a:rPr>
              <a:t>El sistema debe incluir un modulo para la gestion de proveedores con permiso y actualización</a:t>
            </a:r>
          </a:p>
        </p:txBody>
      </p:sp>
      <p:sp>
        <p:nvSpPr>
          <p:cNvPr name="TextBox 6" id="6"/>
          <p:cNvSpPr txBox="true"/>
          <p:nvPr/>
        </p:nvSpPr>
        <p:spPr>
          <a:xfrm rot="0">
            <a:off x="9582093" y="6742551"/>
            <a:ext cx="7295613" cy="2362200"/>
          </a:xfrm>
          <a:prstGeom prst="rect">
            <a:avLst/>
          </a:prstGeom>
        </p:spPr>
        <p:txBody>
          <a:bodyPr anchor="t" rtlCol="false" tIns="0" lIns="0" bIns="0" rIns="0">
            <a:spAutoFit/>
          </a:bodyPr>
          <a:lstStyle/>
          <a:p>
            <a:pPr algn="ctr">
              <a:lnSpc>
                <a:spcPts val="4680"/>
              </a:lnSpc>
              <a:spcBef>
                <a:spcPct val="0"/>
              </a:spcBef>
            </a:pPr>
            <a:r>
              <a:rPr lang="en-US" sz="3900">
                <a:solidFill>
                  <a:srgbClr val="FFFFFF"/>
                </a:solidFill>
                <a:latin typeface="Heebo"/>
                <a:ea typeface="Heebo"/>
                <a:cs typeface="Heebo"/>
                <a:sym typeface="Heebo"/>
              </a:rPr>
              <a:t>El sistema debe generar informes automáticos de comparación de las existencias físicas con los registros</a:t>
            </a:r>
          </a:p>
        </p:txBody>
      </p:sp>
      <p:sp>
        <p:nvSpPr>
          <p:cNvPr name="TextBox 7" id="7"/>
          <p:cNvSpPr txBox="true"/>
          <p:nvPr/>
        </p:nvSpPr>
        <p:spPr>
          <a:xfrm rot="0">
            <a:off x="1408050" y="6742551"/>
            <a:ext cx="7227057" cy="1181100"/>
          </a:xfrm>
          <a:prstGeom prst="rect">
            <a:avLst/>
          </a:prstGeom>
        </p:spPr>
        <p:txBody>
          <a:bodyPr anchor="t" rtlCol="false" tIns="0" lIns="0" bIns="0" rIns="0">
            <a:spAutoFit/>
          </a:bodyPr>
          <a:lstStyle/>
          <a:p>
            <a:pPr algn="ctr">
              <a:lnSpc>
                <a:spcPts val="4680"/>
              </a:lnSpc>
              <a:spcBef>
                <a:spcPct val="0"/>
              </a:spcBef>
            </a:pPr>
            <a:r>
              <a:rPr lang="en-US" sz="3900">
                <a:solidFill>
                  <a:srgbClr val="FFFFFF"/>
                </a:solidFill>
                <a:latin typeface="Heebo"/>
                <a:ea typeface="Heebo"/>
                <a:cs typeface="Heebo"/>
                <a:sym typeface="Heebo"/>
              </a:rPr>
              <a:t>El sistema debe registrar entradas y salidas.</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070707"/>
        </a:solidFill>
      </p:bgPr>
    </p:bg>
    <p:spTree>
      <p:nvGrpSpPr>
        <p:cNvPr id="1" name=""/>
        <p:cNvGrpSpPr/>
        <p:nvPr/>
      </p:nvGrpSpPr>
      <p:grpSpPr>
        <a:xfrm>
          <a:off x="0" y="0"/>
          <a:ext cx="0" cy="0"/>
          <a:chOff x="0" y="0"/>
          <a:chExt cx="0" cy="0"/>
        </a:xfrm>
      </p:grpSpPr>
      <p:sp>
        <p:nvSpPr>
          <p:cNvPr name="Freeform 2" id="2"/>
          <p:cNvSpPr/>
          <p:nvPr/>
        </p:nvSpPr>
        <p:spPr>
          <a:xfrm flipH="false" flipV="false" rot="0">
            <a:off x="13671092" y="-276225"/>
            <a:ext cx="4754496" cy="4114800"/>
          </a:xfrm>
          <a:custGeom>
            <a:avLst/>
            <a:gdLst/>
            <a:ahLst/>
            <a:cxnLst/>
            <a:rect r="r" b="b" t="t" l="l"/>
            <a:pathLst>
              <a:path h="4114800" w="4754496">
                <a:moveTo>
                  <a:pt x="0" y="0"/>
                </a:moveTo>
                <a:lnTo>
                  <a:pt x="4754496" y="0"/>
                </a:lnTo>
                <a:lnTo>
                  <a:pt x="4754496"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1304489">
            <a:off x="1480021" y="5900091"/>
            <a:ext cx="2259399" cy="4114800"/>
          </a:xfrm>
          <a:custGeom>
            <a:avLst/>
            <a:gdLst/>
            <a:ahLst/>
            <a:cxnLst/>
            <a:rect r="r" b="b" t="t" l="l"/>
            <a:pathLst>
              <a:path h="4114800" w="2259399">
                <a:moveTo>
                  <a:pt x="0" y="0"/>
                </a:moveTo>
                <a:lnTo>
                  <a:pt x="2259400" y="0"/>
                </a:lnTo>
                <a:lnTo>
                  <a:pt x="2259400" y="4114800"/>
                </a:lnTo>
                <a:lnTo>
                  <a:pt x="0" y="411480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7895272" y="1038225"/>
            <a:ext cx="2497455" cy="742950"/>
          </a:xfrm>
          <a:prstGeom prst="rect">
            <a:avLst/>
          </a:prstGeom>
        </p:spPr>
        <p:txBody>
          <a:bodyPr anchor="t" rtlCol="false" tIns="0" lIns="0" bIns="0" rIns="0">
            <a:spAutoFit/>
          </a:bodyPr>
          <a:lstStyle/>
          <a:p>
            <a:pPr algn="ctr">
              <a:lnSpc>
                <a:spcPts val="5999"/>
              </a:lnSpc>
              <a:spcBef>
                <a:spcPct val="0"/>
              </a:spcBef>
            </a:pPr>
            <a:r>
              <a:rPr lang="en-US" b="true" sz="4999">
                <a:solidFill>
                  <a:srgbClr val="FF9B9B"/>
                </a:solidFill>
                <a:latin typeface="Heebo Ultra-Bold"/>
                <a:ea typeface="Heebo Ultra-Bold"/>
                <a:cs typeface="Heebo Ultra-Bold"/>
                <a:sym typeface="Heebo Ultra-Bold"/>
              </a:rPr>
              <a:t>Solución</a:t>
            </a:r>
          </a:p>
        </p:txBody>
      </p:sp>
      <p:sp>
        <p:nvSpPr>
          <p:cNvPr name="TextBox 5" id="5"/>
          <p:cNvSpPr txBox="true"/>
          <p:nvPr/>
        </p:nvSpPr>
        <p:spPr>
          <a:xfrm rot="0">
            <a:off x="3240940" y="2074548"/>
            <a:ext cx="11806121" cy="4886325"/>
          </a:xfrm>
          <a:prstGeom prst="rect">
            <a:avLst/>
          </a:prstGeom>
        </p:spPr>
        <p:txBody>
          <a:bodyPr anchor="t" rtlCol="false" tIns="0" lIns="0" bIns="0" rIns="0">
            <a:spAutoFit/>
          </a:bodyPr>
          <a:lstStyle/>
          <a:p>
            <a:pPr algn="ctr">
              <a:lnSpc>
                <a:spcPts val="4800"/>
              </a:lnSpc>
              <a:spcBef>
                <a:spcPct val="0"/>
              </a:spcBef>
            </a:pPr>
            <a:r>
              <a:rPr lang="en-US" sz="4000">
                <a:solidFill>
                  <a:srgbClr val="FFFFFF"/>
                </a:solidFill>
                <a:latin typeface="Heebo"/>
                <a:ea typeface="Heebo"/>
                <a:cs typeface="Heebo"/>
                <a:sym typeface="Heebo"/>
              </a:rPr>
              <a:t>Solucion 1: Desarrollar un sistema de gestion de inventarios que optimice el control de productos en la Óptica Tokio, mediante la actualizacion del stock y una gestión eficiente de inventarios, que integre los procesos de recepción de productos, gestión de proveedores y revisión de existencias, para agilizar los procesos operativos, mantener la alta calidad de los servicios y garantizar la satisfacción del cliente.</a:t>
            </a:r>
          </a:p>
        </p:txBody>
      </p:sp>
      <p:sp>
        <p:nvSpPr>
          <p:cNvPr name="TextBox 6" id="6"/>
          <p:cNvSpPr txBox="true"/>
          <p:nvPr/>
        </p:nvSpPr>
        <p:spPr>
          <a:xfrm rot="0">
            <a:off x="3240940" y="7338366"/>
            <a:ext cx="11806121" cy="1228725"/>
          </a:xfrm>
          <a:prstGeom prst="rect">
            <a:avLst/>
          </a:prstGeom>
        </p:spPr>
        <p:txBody>
          <a:bodyPr anchor="t" rtlCol="false" tIns="0" lIns="0" bIns="0" rIns="0">
            <a:spAutoFit/>
          </a:bodyPr>
          <a:lstStyle/>
          <a:p>
            <a:pPr algn="ctr">
              <a:lnSpc>
                <a:spcPts val="4800"/>
              </a:lnSpc>
            </a:pPr>
            <a:r>
              <a:rPr lang="en-US" sz="4000">
                <a:solidFill>
                  <a:srgbClr val="FFFFFF"/>
                </a:solidFill>
                <a:latin typeface="Heebo"/>
                <a:ea typeface="Heebo"/>
                <a:cs typeface="Heebo"/>
                <a:sym typeface="Heebo"/>
              </a:rPr>
              <a:t>Solucion 2:</a:t>
            </a:r>
          </a:p>
          <a:p>
            <a:pPr algn="ctr">
              <a:lnSpc>
                <a:spcPts val="4800"/>
              </a:lnSpc>
              <a:spcBef>
                <a:spcPct val="0"/>
              </a:spcBef>
            </a:pPr>
            <a:r>
              <a:rPr lang="en-US" sz="4000">
                <a:solidFill>
                  <a:srgbClr val="FFFFFF"/>
                </a:solidFill>
                <a:latin typeface="Heebo"/>
                <a:ea typeface="Heebo"/>
                <a:cs typeface="Heebo"/>
                <a:sym typeface="Heebo"/>
              </a:rPr>
              <a:t> Continuar con el sistema actual</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070707"/>
        </a:solidFill>
      </p:bgPr>
    </p:bg>
    <p:spTree>
      <p:nvGrpSpPr>
        <p:cNvPr id="1" name=""/>
        <p:cNvGrpSpPr/>
        <p:nvPr/>
      </p:nvGrpSpPr>
      <p:grpSpPr>
        <a:xfrm>
          <a:off x="0" y="0"/>
          <a:ext cx="0" cy="0"/>
          <a:chOff x="0" y="0"/>
          <a:chExt cx="0" cy="0"/>
        </a:xfrm>
      </p:grpSpPr>
      <p:sp>
        <p:nvSpPr>
          <p:cNvPr name="Freeform 2" id="2"/>
          <p:cNvSpPr/>
          <p:nvPr/>
        </p:nvSpPr>
        <p:spPr>
          <a:xfrm flipH="false" flipV="false" rot="5400000">
            <a:off x="15097825" y="7536486"/>
            <a:ext cx="3753274" cy="3443628"/>
          </a:xfrm>
          <a:custGeom>
            <a:avLst/>
            <a:gdLst/>
            <a:ahLst/>
            <a:cxnLst/>
            <a:rect r="r" b="b" t="t" l="l"/>
            <a:pathLst>
              <a:path h="3443628" w="3753274">
                <a:moveTo>
                  <a:pt x="0" y="0"/>
                </a:moveTo>
                <a:lnTo>
                  <a:pt x="3753274" y="0"/>
                </a:lnTo>
                <a:lnTo>
                  <a:pt x="3753274" y="3443628"/>
                </a:lnTo>
                <a:lnTo>
                  <a:pt x="0" y="3443628"/>
                </a:lnTo>
                <a:lnTo>
                  <a:pt x="0" y="0"/>
                </a:lnTo>
                <a:close/>
              </a:path>
            </a:pathLst>
          </a:custGeom>
          <a:blipFill>
            <a:blip r:embed="rId2"/>
            <a:stretch>
              <a:fillRect l="0" t="0" r="0" b="0"/>
            </a:stretch>
          </a:blipFill>
        </p:spPr>
      </p:sp>
      <p:grpSp>
        <p:nvGrpSpPr>
          <p:cNvPr name="Group 3" id="3"/>
          <p:cNvGrpSpPr/>
          <p:nvPr/>
        </p:nvGrpSpPr>
        <p:grpSpPr>
          <a:xfrm rot="0">
            <a:off x="934188" y="794979"/>
            <a:ext cx="16419623" cy="8697043"/>
            <a:chOff x="0" y="0"/>
            <a:chExt cx="63915348" cy="33854280"/>
          </a:xfrm>
        </p:grpSpPr>
        <p:sp>
          <p:nvSpPr>
            <p:cNvPr name="Freeform 4" id="4"/>
            <p:cNvSpPr/>
            <p:nvPr/>
          </p:nvSpPr>
          <p:spPr>
            <a:xfrm flipH="false" flipV="false" rot="0">
              <a:off x="0" y="0"/>
              <a:ext cx="63915348" cy="33854281"/>
            </a:xfrm>
            <a:custGeom>
              <a:avLst/>
              <a:gdLst/>
              <a:ahLst/>
              <a:cxnLst/>
              <a:rect r="r" b="b" t="t" l="l"/>
              <a:pathLst>
                <a:path h="33854281" w="63915348">
                  <a:moveTo>
                    <a:pt x="63790891" y="59690"/>
                  </a:moveTo>
                  <a:cubicBezTo>
                    <a:pt x="63826448" y="59690"/>
                    <a:pt x="63855656" y="88900"/>
                    <a:pt x="63855656" y="124460"/>
                  </a:cubicBezTo>
                  <a:lnTo>
                    <a:pt x="63855656" y="33729820"/>
                  </a:lnTo>
                  <a:cubicBezTo>
                    <a:pt x="63855656" y="33765381"/>
                    <a:pt x="63826448" y="33794591"/>
                    <a:pt x="63790891" y="33794591"/>
                  </a:cubicBezTo>
                  <a:lnTo>
                    <a:pt x="124460" y="33794591"/>
                  </a:lnTo>
                  <a:cubicBezTo>
                    <a:pt x="88900" y="33794591"/>
                    <a:pt x="59690" y="33765381"/>
                    <a:pt x="59690" y="33729820"/>
                  </a:cubicBezTo>
                  <a:lnTo>
                    <a:pt x="59690" y="124460"/>
                  </a:lnTo>
                  <a:cubicBezTo>
                    <a:pt x="59690" y="88900"/>
                    <a:pt x="88900" y="59690"/>
                    <a:pt x="124460" y="59690"/>
                  </a:cubicBezTo>
                  <a:lnTo>
                    <a:pt x="63790891" y="59690"/>
                  </a:lnTo>
                  <a:moveTo>
                    <a:pt x="63790891" y="0"/>
                  </a:moveTo>
                  <a:lnTo>
                    <a:pt x="124460" y="0"/>
                  </a:lnTo>
                  <a:cubicBezTo>
                    <a:pt x="55880" y="0"/>
                    <a:pt x="0" y="55880"/>
                    <a:pt x="0" y="124460"/>
                  </a:cubicBezTo>
                  <a:lnTo>
                    <a:pt x="0" y="33729820"/>
                  </a:lnTo>
                  <a:cubicBezTo>
                    <a:pt x="0" y="33798399"/>
                    <a:pt x="55880" y="33854281"/>
                    <a:pt x="124460" y="33854281"/>
                  </a:cubicBezTo>
                  <a:lnTo>
                    <a:pt x="63790891" y="33854281"/>
                  </a:lnTo>
                  <a:cubicBezTo>
                    <a:pt x="63859470" y="33854281"/>
                    <a:pt x="63915348" y="33798399"/>
                    <a:pt x="63915348" y="33729820"/>
                  </a:cubicBezTo>
                  <a:lnTo>
                    <a:pt x="63915348" y="124460"/>
                  </a:lnTo>
                  <a:cubicBezTo>
                    <a:pt x="63915348" y="55880"/>
                    <a:pt x="63859470" y="0"/>
                    <a:pt x="63790891" y="0"/>
                  </a:cubicBezTo>
                  <a:close/>
                </a:path>
              </a:pathLst>
            </a:custGeom>
            <a:solidFill>
              <a:srgbClr val="64E688">
                <a:alpha val="49804"/>
              </a:srgbClr>
            </a:solidFill>
          </p:spPr>
        </p:sp>
      </p:grpSp>
      <p:sp>
        <p:nvSpPr>
          <p:cNvPr name="Freeform 5" id="5"/>
          <p:cNvSpPr/>
          <p:nvPr/>
        </p:nvSpPr>
        <p:spPr>
          <a:xfrm flipH="false" flipV="false" rot="1713587">
            <a:off x="705882" y="314464"/>
            <a:ext cx="1569750" cy="1428473"/>
          </a:xfrm>
          <a:custGeom>
            <a:avLst/>
            <a:gdLst/>
            <a:ahLst/>
            <a:cxnLst/>
            <a:rect r="r" b="b" t="t" l="l"/>
            <a:pathLst>
              <a:path h="1428473" w="1569750">
                <a:moveTo>
                  <a:pt x="0" y="0"/>
                </a:moveTo>
                <a:lnTo>
                  <a:pt x="1569750" y="0"/>
                </a:lnTo>
                <a:lnTo>
                  <a:pt x="1569750" y="1428472"/>
                </a:lnTo>
                <a:lnTo>
                  <a:pt x="0" y="1428472"/>
                </a:lnTo>
                <a:lnTo>
                  <a:pt x="0" y="0"/>
                </a:lnTo>
                <a:close/>
              </a:path>
            </a:pathLst>
          </a:custGeom>
          <a:blipFill>
            <a:blip r:embed="rId3"/>
            <a:stretch>
              <a:fillRect l="0" t="0" r="0" b="0"/>
            </a:stretch>
          </a:blipFill>
        </p:spPr>
      </p:sp>
      <p:sp>
        <p:nvSpPr>
          <p:cNvPr name="Freeform 6" id="6"/>
          <p:cNvSpPr/>
          <p:nvPr/>
        </p:nvSpPr>
        <p:spPr>
          <a:xfrm flipH="false" flipV="false" rot="-478310">
            <a:off x="-1552625" y="7261118"/>
            <a:ext cx="5448196" cy="5019151"/>
          </a:xfrm>
          <a:custGeom>
            <a:avLst/>
            <a:gdLst/>
            <a:ahLst/>
            <a:cxnLst/>
            <a:rect r="r" b="b" t="t" l="l"/>
            <a:pathLst>
              <a:path h="5019151" w="5448196">
                <a:moveTo>
                  <a:pt x="0" y="0"/>
                </a:moveTo>
                <a:lnTo>
                  <a:pt x="5448196" y="0"/>
                </a:lnTo>
                <a:lnTo>
                  <a:pt x="5448196" y="5019151"/>
                </a:lnTo>
                <a:lnTo>
                  <a:pt x="0" y="5019151"/>
                </a:lnTo>
                <a:lnTo>
                  <a:pt x="0" y="0"/>
                </a:lnTo>
                <a:close/>
              </a:path>
            </a:pathLst>
          </a:custGeom>
          <a:blipFill>
            <a:blip r:embed="rId4"/>
            <a:stretch>
              <a:fillRect l="0" t="0" r="0" b="0"/>
            </a:stretch>
          </a:blipFill>
        </p:spPr>
      </p:sp>
      <p:sp>
        <p:nvSpPr>
          <p:cNvPr name="Freeform 7" id="7"/>
          <p:cNvSpPr/>
          <p:nvPr/>
        </p:nvSpPr>
        <p:spPr>
          <a:xfrm flipH="false" flipV="false" rot="0">
            <a:off x="5180741" y="3203715"/>
            <a:ext cx="7926517" cy="5508929"/>
          </a:xfrm>
          <a:custGeom>
            <a:avLst/>
            <a:gdLst/>
            <a:ahLst/>
            <a:cxnLst/>
            <a:rect r="r" b="b" t="t" l="l"/>
            <a:pathLst>
              <a:path h="5508929" w="7926517">
                <a:moveTo>
                  <a:pt x="0" y="0"/>
                </a:moveTo>
                <a:lnTo>
                  <a:pt x="7926518" y="0"/>
                </a:lnTo>
                <a:lnTo>
                  <a:pt x="7926518" y="5508929"/>
                </a:lnTo>
                <a:lnTo>
                  <a:pt x="0" y="5508929"/>
                </a:lnTo>
                <a:lnTo>
                  <a:pt x="0" y="0"/>
                </a:lnTo>
                <a:close/>
              </a:path>
            </a:pathLst>
          </a:custGeom>
          <a:blipFill>
            <a:blip r:embed="rId5"/>
            <a:stretch>
              <a:fillRect l="-2157" t="0" r="-2157" b="0"/>
            </a:stretch>
          </a:blipFill>
        </p:spPr>
      </p:sp>
      <p:sp>
        <p:nvSpPr>
          <p:cNvPr name="TextBox 8" id="8"/>
          <p:cNvSpPr txBox="true"/>
          <p:nvPr/>
        </p:nvSpPr>
        <p:spPr>
          <a:xfrm rot="0">
            <a:off x="4528698" y="1599141"/>
            <a:ext cx="9230604" cy="854707"/>
          </a:xfrm>
          <a:prstGeom prst="rect">
            <a:avLst/>
          </a:prstGeom>
        </p:spPr>
        <p:txBody>
          <a:bodyPr anchor="t" rtlCol="false" tIns="0" lIns="0" bIns="0" rIns="0">
            <a:spAutoFit/>
          </a:bodyPr>
          <a:lstStyle/>
          <a:p>
            <a:pPr algn="l">
              <a:lnSpc>
                <a:spcPts val="6709"/>
              </a:lnSpc>
            </a:pPr>
            <a:r>
              <a:rPr lang="en-US" sz="5590" b="true">
                <a:solidFill>
                  <a:srgbClr val="FFFFFF"/>
                </a:solidFill>
                <a:latin typeface="Heebo Ultra-Bold"/>
                <a:ea typeface="Heebo Ultra-Bold"/>
                <a:cs typeface="Heebo Ultra-Bold"/>
                <a:sym typeface="Heebo Ultra-Bold"/>
              </a:rPr>
              <a:t>Evaluación de las soluciones</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070707"/>
        </a:solidFill>
      </p:bgPr>
    </p:bg>
    <p:spTree>
      <p:nvGrpSpPr>
        <p:cNvPr id="1" name=""/>
        <p:cNvGrpSpPr/>
        <p:nvPr/>
      </p:nvGrpSpPr>
      <p:grpSpPr>
        <a:xfrm>
          <a:off x="0" y="0"/>
          <a:ext cx="0" cy="0"/>
          <a:chOff x="0" y="0"/>
          <a:chExt cx="0" cy="0"/>
        </a:xfrm>
      </p:grpSpPr>
      <p:sp>
        <p:nvSpPr>
          <p:cNvPr name="Freeform 2" id="2"/>
          <p:cNvSpPr/>
          <p:nvPr/>
        </p:nvSpPr>
        <p:spPr>
          <a:xfrm flipH="false" flipV="false" rot="0">
            <a:off x="10932884" y="1706186"/>
            <a:ext cx="752870" cy="758386"/>
          </a:xfrm>
          <a:custGeom>
            <a:avLst/>
            <a:gdLst/>
            <a:ahLst/>
            <a:cxnLst/>
            <a:rect r="r" b="b" t="t" l="l"/>
            <a:pathLst>
              <a:path h="758386" w="752870">
                <a:moveTo>
                  <a:pt x="0" y="0"/>
                </a:moveTo>
                <a:lnTo>
                  <a:pt x="752870" y="0"/>
                </a:lnTo>
                <a:lnTo>
                  <a:pt x="752870" y="758385"/>
                </a:lnTo>
                <a:lnTo>
                  <a:pt x="0" y="75838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1531578" y="2120525"/>
            <a:ext cx="752870" cy="758386"/>
          </a:xfrm>
          <a:custGeom>
            <a:avLst/>
            <a:gdLst/>
            <a:ahLst/>
            <a:cxnLst/>
            <a:rect r="r" b="b" t="t" l="l"/>
            <a:pathLst>
              <a:path h="758386" w="752870">
                <a:moveTo>
                  <a:pt x="0" y="0"/>
                </a:moveTo>
                <a:lnTo>
                  <a:pt x="752870" y="0"/>
                </a:lnTo>
                <a:lnTo>
                  <a:pt x="752870" y="758386"/>
                </a:lnTo>
                <a:lnTo>
                  <a:pt x="0" y="75838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0778708" y="2387004"/>
            <a:ext cx="752870" cy="758386"/>
          </a:xfrm>
          <a:custGeom>
            <a:avLst/>
            <a:gdLst/>
            <a:ahLst/>
            <a:cxnLst/>
            <a:rect r="r" b="b" t="t" l="l"/>
            <a:pathLst>
              <a:path h="758386" w="752870">
                <a:moveTo>
                  <a:pt x="0" y="0"/>
                </a:moveTo>
                <a:lnTo>
                  <a:pt x="752870" y="0"/>
                </a:lnTo>
                <a:lnTo>
                  <a:pt x="752870" y="758386"/>
                </a:lnTo>
                <a:lnTo>
                  <a:pt x="0" y="75838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2321004" y="7956552"/>
            <a:ext cx="5223889" cy="1728632"/>
          </a:xfrm>
          <a:custGeom>
            <a:avLst/>
            <a:gdLst/>
            <a:ahLst/>
            <a:cxnLst/>
            <a:rect r="r" b="b" t="t" l="l"/>
            <a:pathLst>
              <a:path h="1728632" w="5223889">
                <a:moveTo>
                  <a:pt x="0" y="0"/>
                </a:moveTo>
                <a:lnTo>
                  <a:pt x="5223889" y="0"/>
                </a:lnTo>
                <a:lnTo>
                  <a:pt x="5223889" y="1728632"/>
                </a:lnTo>
                <a:lnTo>
                  <a:pt x="0" y="172863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2786404" y="1704976"/>
            <a:ext cx="1300669" cy="1431929"/>
          </a:xfrm>
          <a:custGeom>
            <a:avLst/>
            <a:gdLst/>
            <a:ahLst/>
            <a:cxnLst/>
            <a:rect r="r" b="b" t="t" l="l"/>
            <a:pathLst>
              <a:path h="1431929" w="1300669">
                <a:moveTo>
                  <a:pt x="0" y="0"/>
                </a:moveTo>
                <a:lnTo>
                  <a:pt x="1300669" y="0"/>
                </a:lnTo>
                <a:lnTo>
                  <a:pt x="1300669" y="1431929"/>
                </a:lnTo>
                <a:lnTo>
                  <a:pt x="0" y="1431929"/>
                </a:lnTo>
                <a:lnTo>
                  <a:pt x="0" y="0"/>
                </a:lnTo>
                <a:close/>
              </a:path>
            </a:pathLst>
          </a:custGeom>
          <a:blipFill>
            <a:blip r:embed="rId6"/>
            <a:stretch>
              <a:fillRect l="-18097" t="0" r="-18097" b="0"/>
            </a:stretch>
          </a:blipFill>
        </p:spPr>
      </p:sp>
      <p:sp>
        <p:nvSpPr>
          <p:cNvPr name="Freeform 7" id="7"/>
          <p:cNvSpPr/>
          <p:nvPr/>
        </p:nvSpPr>
        <p:spPr>
          <a:xfrm flipH="false" flipV="false" rot="0">
            <a:off x="15486911" y="5107991"/>
            <a:ext cx="1543636" cy="1543636"/>
          </a:xfrm>
          <a:custGeom>
            <a:avLst/>
            <a:gdLst/>
            <a:ahLst/>
            <a:cxnLst/>
            <a:rect r="r" b="b" t="t" l="l"/>
            <a:pathLst>
              <a:path h="1543636" w="1543636">
                <a:moveTo>
                  <a:pt x="0" y="0"/>
                </a:moveTo>
                <a:lnTo>
                  <a:pt x="1543636" y="0"/>
                </a:lnTo>
                <a:lnTo>
                  <a:pt x="1543636" y="1543636"/>
                </a:lnTo>
                <a:lnTo>
                  <a:pt x="0" y="1543636"/>
                </a:lnTo>
                <a:lnTo>
                  <a:pt x="0" y="0"/>
                </a:lnTo>
                <a:close/>
              </a:path>
            </a:pathLst>
          </a:custGeom>
          <a:blipFill>
            <a:blip r:embed="rId7"/>
            <a:stretch>
              <a:fillRect l="0" t="0" r="0" b="0"/>
            </a:stretch>
          </a:blipFill>
        </p:spPr>
      </p:sp>
      <p:sp>
        <p:nvSpPr>
          <p:cNvPr name="TextBox 8" id="8"/>
          <p:cNvSpPr txBox="true"/>
          <p:nvPr/>
        </p:nvSpPr>
        <p:spPr>
          <a:xfrm rot="0">
            <a:off x="5367099" y="942975"/>
            <a:ext cx="7553801" cy="762001"/>
          </a:xfrm>
          <a:prstGeom prst="rect">
            <a:avLst/>
          </a:prstGeom>
        </p:spPr>
        <p:txBody>
          <a:bodyPr anchor="t" rtlCol="false" tIns="0" lIns="0" bIns="0" rIns="0">
            <a:spAutoFit/>
          </a:bodyPr>
          <a:lstStyle/>
          <a:p>
            <a:pPr algn="ctr">
              <a:lnSpc>
                <a:spcPts val="6299"/>
              </a:lnSpc>
              <a:spcBef>
                <a:spcPct val="0"/>
              </a:spcBef>
            </a:pPr>
            <a:r>
              <a:rPr lang="en-US" b="true" sz="4499">
                <a:solidFill>
                  <a:srgbClr val="FFFFFF"/>
                </a:solidFill>
                <a:latin typeface="Heebo Medium"/>
                <a:ea typeface="Heebo Medium"/>
                <a:cs typeface="Heebo Medium"/>
                <a:sym typeface="Heebo Medium"/>
              </a:rPr>
              <a:t>Condiciones de la factibilidad</a:t>
            </a:r>
          </a:p>
        </p:txBody>
      </p:sp>
      <p:sp>
        <p:nvSpPr>
          <p:cNvPr name="TextBox 9" id="9"/>
          <p:cNvSpPr txBox="true"/>
          <p:nvPr/>
        </p:nvSpPr>
        <p:spPr>
          <a:xfrm rot="0">
            <a:off x="4696420" y="2086746"/>
            <a:ext cx="1341358" cy="679451"/>
          </a:xfrm>
          <a:prstGeom prst="rect">
            <a:avLst/>
          </a:prstGeom>
        </p:spPr>
        <p:txBody>
          <a:bodyPr anchor="t" rtlCol="false" tIns="0" lIns="0" bIns="0" rIns="0">
            <a:spAutoFit/>
          </a:bodyPr>
          <a:lstStyle/>
          <a:p>
            <a:pPr algn="ctr">
              <a:lnSpc>
                <a:spcPts val="5599"/>
              </a:lnSpc>
              <a:spcBef>
                <a:spcPct val="0"/>
              </a:spcBef>
            </a:pPr>
            <a:r>
              <a:rPr lang="en-US" b="true" sz="3999">
                <a:solidFill>
                  <a:srgbClr val="FFFFFF"/>
                </a:solidFill>
                <a:latin typeface="Heebo Medium"/>
                <a:ea typeface="Heebo Medium"/>
                <a:cs typeface="Heebo Medium"/>
                <a:sym typeface="Heebo Medium"/>
              </a:rPr>
              <a:t>Costo</a:t>
            </a:r>
          </a:p>
        </p:txBody>
      </p:sp>
      <p:sp>
        <p:nvSpPr>
          <p:cNvPr name="TextBox 10" id="10"/>
          <p:cNvSpPr txBox="true"/>
          <p:nvPr/>
        </p:nvSpPr>
        <p:spPr>
          <a:xfrm rot="0">
            <a:off x="12842623" y="5972176"/>
            <a:ext cx="1729264" cy="679451"/>
          </a:xfrm>
          <a:prstGeom prst="rect">
            <a:avLst/>
          </a:prstGeom>
        </p:spPr>
        <p:txBody>
          <a:bodyPr anchor="t" rtlCol="false" tIns="0" lIns="0" bIns="0" rIns="0">
            <a:spAutoFit/>
          </a:bodyPr>
          <a:lstStyle/>
          <a:p>
            <a:pPr algn="ctr">
              <a:lnSpc>
                <a:spcPts val="5599"/>
              </a:lnSpc>
              <a:spcBef>
                <a:spcPct val="0"/>
              </a:spcBef>
            </a:pPr>
            <a:r>
              <a:rPr lang="en-US" b="true" sz="3999">
                <a:solidFill>
                  <a:srgbClr val="FFFFFF"/>
                </a:solidFill>
                <a:latin typeface="Heebo Medium"/>
                <a:ea typeface="Heebo Medium"/>
                <a:cs typeface="Heebo Medium"/>
                <a:sym typeface="Heebo Medium"/>
              </a:rPr>
              <a:t>Tiempo</a:t>
            </a:r>
          </a:p>
        </p:txBody>
      </p:sp>
      <p:sp>
        <p:nvSpPr>
          <p:cNvPr name="TextBox 11" id="11"/>
          <p:cNvSpPr txBox="true"/>
          <p:nvPr/>
        </p:nvSpPr>
        <p:spPr>
          <a:xfrm rot="0">
            <a:off x="12439061" y="2086746"/>
            <a:ext cx="2536388" cy="679451"/>
          </a:xfrm>
          <a:prstGeom prst="rect">
            <a:avLst/>
          </a:prstGeom>
        </p:spPr>
        <p:txBody>
          <a:bodyPr anchor="t" rtlCol="false" tIns="0" lIns="0" bIns="0" rIns="0">
            <a:spAutoFit/>
          </a:bodyPr>
          <a:lstStyle/>
          <a:p>
            <a:pPr algn="ctr">
              <a:lnSpc>
                <a:spcPts val="5599"/>
              </a:lnSpc>
              <a:spcBef>
                <a:spcPct val="0"/>
              </a:spcBef>
            </a:pPr>
            <a:r>
              <a:rPr lang="en-US" b="true" sz="3999">
                <a:solidFill>
                  <a:srgbClr val="FFFFFF"/>
                </a:solidFill>
                <a:latin typeface="Heebo Medium"/>
                <a:ea typeface="Heebo Medium"/>
                <a:cs typeface="Heebo Medium"/>
                <a:sym typeface="Heebo Medium"/>
              </a:rPr>
              <a:t>Tecnología</a:t>
            </a:r>
          </a:p>
        </p:txBody>
      </p:sp>
      <p:sp>
        <p:nvSpPr>
          <p:cNvPr name="TextBox 12" id="12"/>
          <p:cNvSpPr txBox="true"/>
          <p:nvPr/>
        </p:nvSpPr>
        <p:spPr>
          <a:xfrm rot="0">
            <a:off x="2321004" y="5670551"/>
            <a:ext cx="6092190" cy="679451"/>
          </a:xfrm>
          <a:prstGeom prst="rect">
            <a:avLst/>
          </a:prstGeom>
        </p:spPr>
        <p:txBody>
          <a:bodyPr anchor="t" rtlCol="false" tIns="0" lIns="0" bIns="0" rIns="0">
            <a:spAutoFit/>
          </a:bodyPr>
          <a:lstStyle/>
          <a:p>
            <a:pPr algn="ctr">
              <a:lnSpc>
                <a:spcPts val="5599"/>
              </a:lnSpc>
              <a:spcBef>
                <a:spcPct val="0"/>
              </a:spcBef>
            </a:pPr>
            <a:r>
              <a:rPr lang="en-US" b="true" sz="3999">
                <a:solidFill>
                  <a:srgbClr val="FFFFFF"/>
                </a:solidFill>
                <a:latin typeface="Heebo Medium"/>
                <a:ea typeface="Heebo Medium"/>
                <a:cs typeface="Heebo Medium"/>
                <a:sym typeface="Heebo Medium"/>
              </a:rPr>
              <a:t>Requerimiento del negocio</a:t>
            </a:r>
          </a:p>
        </p:txBody>
      </p:sp>
      <p:sp>
        <p:nvSpPr>
          <p:cNvPr name="TextBox 13" id="13"/>
          <p:cNvSpPr txBox="true"/>
          <p:nvPr/>
        </p:nvSpPr>
        <p:spPr>
          <a:xfrm rot="0">
            <a:off x="2043807" y="3156722"/>
            <a:ext cx="6512696" cy="1835150"/>
          </a:xfrm>
          <a:prstGeom prst="rect">
            <a:avLst/>
          </a:prstGeom>
        </p:spPr>
        <p:txBody>
          <a:bodyPr anchor="t" rtlCol="false" tIns="0" lIns="0" bIns="0" rIns="0">
            <a:spAutoFit/>
          </a:bodyPr>
          <a:lstStyle/>
          <a:p>
            <a:pPr algn="ctr">
              <a:lnSpc>
                <a:spcPts val="4899"/>
              </a:lnSpc>
              <a:spcBef>
                <a:spcPct val="0"/>
              </a:spcBef>
            </a:pPr>
            <a:r>
              <a:rPr lang="en-US" sz="3499">
                <a:solidFill>
                  <a:srgbClr val="FFFFFF"/>
                </a:solidFill>
                <a:latin typeface="Heebo"/>
                <a:ea typeface="Heebo"/>
                <a:cs typeface="Heebo"/>
                <a:sym typeface="Heebo"/>
              </a:rPr>
              <a:t>La solucion se ajusta al presupuesto disponible, que no deben exeder los 1000 $u$</a:t>
            </a:r>
          </a:p>
        </p:txBody>
      </p:sp>
      <p:sp>
        <p:nvSpPr>
          <p:cNvPr name="TextBox 14" id="14"/>
          <p:cNvSpPr txBox="true"/>
          <p:nvPr/>
        </p:nvSpPr>
        <p:spPr>
          <a:xfrm rot="0">
            <a:off x="10383963" y="3156722"/>
            <a:ext cx="6646584" cy="1835150"/>
          </a:xfrm>
          <a:prstGeom prst="rect">
            <a:avLst/>
          </a:prstGeom>
        </p:spPr>
        <p:txBody>
          <a:bodyPr anchor="t" rtlCol="false" tIns="0" lIns="0" bIns="0" rIns="0">
            <a:spAutoFit/>
          </a:bodyPr>
          <a:lstStyle/>
          <a:p>
            <a:pPr algn="ctr">
              <a:lnSpc>
                <a:spcPts val="4899"/>
              </a:lnSpc>
              <a:spcBef>
                <a:spcPct val="0"/>
              </a:spcBef>
            </a:pPr>
            <a:r>
              <a:rPr lang="en-US" sz="3499">
                <a:solidFill>
                  <a:srgbClr val="FFFFFF"/>
                </a:solidFill>
                <a:latin typeface="Heebo"/>
                <a:ea typeface="Heebo"/>
                <a:cs typeface="Heebo"/>
                <a:sym typeface="Heebo"/>
              </a:rPr>
              <a:t>Analizar la compatibilidad tecnológica de la solución con el hardwere y software existentes</a:t>
            </a:r>
          </a:p>
        </p:txBody>
      </p:sp>
      <p:sp>
        <p:nvSpPr>
          <p:cNvPr name="TextBox 15" id="15"/>
          <p:cNvSpPr txBox="true"/>
          <p:nvPr/>
        </p:nvSpPr>
        <p:spPr>
          <a:xfrm rot="0">
            <a:off x="2043807" y="6740526"/>
            <a:ext cx="6646584" cy="1216025"/>
          </a:xfrm>
          <a:prstGeom prst="rect">
            <a:avLst/>
          </a:prstGeom>
        </p:spPr>
        <p:txBody>
          <a:bodyPr anchor="t" rtlCol="false" tIns="0" lIns="0" bIns="0" rIns="0">
            <a:spAutoFit/>
          </a:bodyPr>
          <a:lstStyle/>
          <a:p>
            <a:pPr algn="ctr">
              <a:lnSpc>
                <a:spcPts val="4899"/>
              </a:lnSpc>
              <a:spcBef>
                <a:spcPct val="0"/>
              </a:spcBef>
            </a:pPr>
            <a:r>
              <a:rPr lang="en-US" sz="3499">
                <a:solidFill>
                  <a:srgbClr val="FFFFFF"/>
                </a:solidFill>
                <a:latin typeface="Heebo"/>
                <a:ea typeface="Heebo"/>
                <a:cs typeface="Heebo"/>
                <a:sym typeface="Heebo"/>
              </a:rPr>
              <a:t>La solucion debe satisfacer los requerimientos identificados</a:t>
            </a:r>
          </a:p>
        </p:txBody>
      </p:sp>
      <p:sp>
        <p:nvSpPr>
          <p:cNvPr name="TextBox 16" id="16"/>
          <p:cNvSpPr txBox="true"/>
          <p:nvPr/>
        </p:nvSpPr>
        <p:spPr>
          <a:xfrm rot="0">
            <a:off x="10383963" y="6584952"/>
            <a:ext cx="6646584" cy="2454275"/>
          </a:xfrm>
          <a:prstGeom prst="rect">
            <a:avLst/>
          </a:prstGeom>
        </p:spPr>
        <p:txBody>
          <a:bodyPr anchor="t" rtlCol="false" tIns="0" lIns="0" bIns="0" rIns="0">
            <a:spAutoFit/>
          </a:bodyPr>
          <a:lstStyle/>
          <a:p>
            <a:pPr algn="ctr">
              <a:lnSpc>
                <a:spcPts val="4899"/>
              </a:lnSpc>
              <a:spcBef>
                <a:spcPct val="0"/>
              </a:spcBef>
            </a:pPr>
            <a:r>
              <a:rPr lang="en-US" sz="3499">
                <a:solidFill>
                  <a:srgbClr val="FFFFFF"/>
                </a:solidFill>
                <a:latin typeface="Heebo"/>
                <a:ea typeface="Heebo"/>
                <a:cs typeface="Heebo"/>
                <a:sym typeface="Heebo"/>
              </a:rPr>
              <a:t>Se considera el tiempo necesario para el desarrollo, implementación y capacitación del personal</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070707"/>
        </a:solidFill>
      </p:bgPr>
    </p:bg>
    <p:spTree>
      <p:nvGrpSpPr>
        <p:cNvPr id="1" name=""/>
        <p:cNvGrpSpPr/>
        <p:nvPr/>
      </p:nvGrpSpPr>
      <p:grpSpPr>
        <a:xfrm>
          <a:off x="0" y="0"/>
          <a:ext cx="0" cy="0"/>
          <a:chOff x="0" y="0"/>
          <a:chExt cx="0" cy="0"/>
        </a:xfrm>
      </p:grpSpPr>
      <p:sp>
        <p:nvSpPr>
          <p:cNvPr name="Freeform 2" id="2"/>
          <p:cNvSpPr/>
          <p:nvPr/>
        </p:nvSpPr>
        <p:spPr>
          <a:xfrm flipH="false" flipV="false" rot="0">
            <a:off x="3012483" y="1099823"/>
            <a:ext cx="1091027" cy="2126247"/>
          </a:xfrm>
          <a:custGeom>
            <a:avLst/>
            <a:gdLst/>
            <a:ahLst/>
            <a:cxnLst/>
            <a:rect r="r" b="b" t="t" l="l"/>
            <a:pathLst>
              <a:path h="2126247" w="1091027">
                <a:moveTo>
                  <a:pt x="0" y="0"/>
                </a:moveTo>
                <a:lnTo>
                  <a:pt x="1091027" y="0"/>
                </a:lnTo>
                <a:lnTo>
                  <a:pt x="1091027" y="2126247"/>
                </a:lnTo>
                <a:lnTo>
                  <a:pt x="0" y="212624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0383963" y="3156722"/>
            <a:ext cx="6646584" cy="1835150"/>
          </a:xfrm>
          <a:prstGeom prst="rect">
            <a:avLst/>
          </a:prstGeom>
        </p:spPr>
        <p:txBody>
          <a:bodyPr anchor="t" rtlCol="false" tIns="0" lIns="0" bIns="0" rIns="0">
            <a:spAutoFit/>
          </a:bodyPr>
          <a:lstStyle/>
          <a:p>
            <a:pPr algn="ctr">
              <a:lnSpc>
                <a:spcPts val="4899"/>
              </a:lnSpc>
              <a:spcBef>
                <a:spcPct val="0"/>
              </a:spcBef>
            </a:pPr>
            <a:r>
              <a:rPr lang="en-US" sz="3499">
                <a:solidFill>
                  <a:srgbClr val="FFFFFF"/>
                </a:solidFill>
                <a:latin typeface="Heebo"/>
                <a:ea typeface="Heebo"/>
                <a:cs typeface="Heebo"/>
                <a:sym typeface="Heebo"/>
              </a:rPr>
              <a:t>No cuenta con todas las tecnologías actualmente disponibles en el mercado</a:t>
            </a:r>
          </a:p>
        </p:txBody>
      </p:sp>
      <p:sp>
        <p:nvSpPr>
          <p:cNvPr name="Freeform 4" id="4"/>
          <p:cNvSpPr/>
          <p:nvPr/>
        </p:nvSpPr>
        <p:spPr>
          <a:xfrm flipH="false" flipV="false" rot="0">
            <a:off x="15125554" y="1099823"/>
            <a:ext cx="1091027" cy="2126247"/>
          </a:xfrm>
          <a:custGeom>
            <a:avLst/>
            <a:gdLst/>
            <a:ahLst/>
            <a:cxnLst/>
            <a:rect r="r" b="b" t="t" l="l"/>
            <a:pathLst>
              <a:path h="2126247" w="1091027">
                <a:moveTo>
                  <a:pt x="0" y="0"/>
                </a:moveTo>
                <a:lnTo>
                  <a:pt x="1091027" y="0"/>
                </a:lnTo>
                <a:lnTo>
                  <a:pt x="1091027" y="2126247"/>
                </a:lnTo>
                <a:lnTo>
                  <a:pt x="0" y="212624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672724" y="5610997"/>
            <a:ext cx="1682134" cy="2562809"/>
          </a:xfrm>
          <a:custGeom>
            <a:avLst/>
            <a:gdLst/>
            <a:ahLst/>
            <a:cxnLst/>
            <a:rect r="r" b="b" t="t" l="l"/>
            <a:pathLst>
              <a:path h="2562809" w="1682134">
                <a:moveTo>
                  <a:pt x="0" y="0"/>
                </a:moveTo>
                <a:lnTo>
                  <a:pt x="1682134" y="0"/>
                </a:lnTo>
                <a:lnTo>
                  <a:pt x="1682134" y="2562809"/>
                </a:lnTo>
                <a:lnTo>
                  <a:pt x="0" y="25628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6" id="6"/>
          <p:cNvSpPr txBox="true"/>
          <p:nvPr/>
        </p:nvSpPr>
        <p:spPr>
          <a:xfrm rot="0">
            <a:off x="5678150" y="942975"/>
            <a:ext cx="6931700" cy="762001"/>
          </a:xfrm>
          <a:prstGeom prst="rect">
            <a:avLst/>
          </a:prstGeom>
        </p:spPr>
        <p:txBody>
          <a:bodyPr anchor="t" rtlCol="false" tIns="0" lIns="0" bIns="0" rIns="0">
            <a:spAutoFit/>
          </a:bodyPr>
          <a:lstStyle/>
          <a:p>
            <a:pPr algn="ctr">
              <a:lnSpc>
                <a:spcPts val="6299"/>
              </a:lnSpc>
              <a:spcBef>
                <a:spcPct val="0"/>
              </a:spcBef>
            </a:pPr>
            <a:r>
              <a:rPr lang="en-US" b="true" sz="4499">
                <a:solidFill>
                  <a:srgbClr val="FFFFFF"/>
                </a:solidFill>
                <a:latin typeface="Heebo Medium"/>
                <a:ea typeface="Heebo Medium"/>
                <a:cs typeface="Heebo Medium"/>
                <a:sym typeface="Heebo Medium"/>
              </a:rPr>
              <a:t>Evaluacion de la solucion 1</a:t>
            </a:r>
          </a:p>
        </p:txBody>
      </p:sp>
      <p:sp>
        <p:nvSpPr>
          <p:cNvPr name="TextBox 7" id="7"/>
          <p:cNvSpPr txBox="true"/>
          <p:nvPr/>
        </p:nvSpPr>
        <p:spPr>
          <a:xfrm rot="0">
            <a:off x="4696420" y="2086746"/>
            <a:ext cx="1341358" cy="679451"/>
          </a:xfrm>
          <a:prstGeom prst="rect">
            <a:avLst/>
          </a:prstGeom>
        </p:spPr>
        <p:txBody>
          <a:bodyPr anchor="t" rtlCol="false" tIns="0" lIns="0" bIns="0" rIns="0">
            <a:spAutoFit/>
          </a:bodyPr>
          <a:lstStyle/>
          <a:p>
            <a:pPr algn="ctr">
              <a:lnSpc>
                <a:spcPts val="5599"/>
              </a:lnSpc>
              <a:spcBef>
                <a:spcPct val="0"/>
              </a:spcBef>
            </a:pPr>
            <a:r>
              <a:rPr lang="en-US" b="true" sz="3999">
                <a:solidFill>
                  <a:srgbClr val="FFFFFF"/>
                </a:solidFill>
                <a:latin typeface="Heebo Medium"/>
                <a:ea typeface="Heebo Medium"/>
                <a:cs typeface="Heebo Medium"/>
                <a:sym typeface="Heebo Medium"/>
              </a:rPr>
              <a:t>Costo</a:t>
            </a:r>
          </a:p>
        </p:txBody>
      </p:sp>
      <p:sp>
        <p:nvSpPr>
          <p:cNvPr name="TextBox 8" id="8"/>
          <p:cNvSpPr txBox="true"/>
          <p:nvPr/>
        </p:nvSpPr>
        <p:spPr>
          <a:xfrm rot="0">
            <a:off x="13491853" y="5534797"/>
            <a:ext cx="1729264" cy="679451"/>
          </a:xfrm>
          <a:prstGeom prst="rect">
            <a:avLst/>
          </a:prstGeom>
        </p:spPr>
        <p:txBody>
          <a:bodyPr anchor="t" rtlCol="false" tIns="0" lIns="0" bIns="0" rIns="0">
            <a:spAutoFit/>
          </a:bodyPr>
          <a:lstStyle/>
          <a:p>
            <a:pPr algn="ctr">
              <a:lnSpc>
                <a:spcPts val="5599"/>
              </a:lnSpc>
              <a:spcBef>
                <a:spcPct val="0"/>
              </a:spcBef>
            </a:pPr>
            <a:r>
              <a:rPr lang="en-US" b="true" sz="3999">
                <a:solidFill>
                  <a:srgbClr val="FFFFFF"/>
                </a:solidFill>
                <a:latin typeface="Heebo Medium"/>
                <a:ea typeface="Heebo Medium"/>
                <a:cs typeface="Heebo Medium"/>
                <a:sym typeface="Heebo Medium"/>
              </a:rPr>
              <a:t>Tiempo</a:t>
            </a:r>
          </a:p>
        </p:txBody>
      </p:sp>
      <p:sp>
        <p:nvSpPr>
          <p:cNvPr name="TextBox 9" id="9"/>
          <p:cNvSpPr txBox="true"/>
          <p:nvPr/>
        </p:nvSpPr>
        <p:spPr>
          <a:xfrm rot="0">
            <a:off x="12439061" y="2086746"/>
            <a:ext cx="2536388" cy="679451"/>
          </a:xfrm>
          <a:prstGeom prst="rect">
            <a:avLst/>
          </a:prstGeom>
        </p:spPr>
        <p:txBody>
          <a:bodyPr anchor="t" rtlCol="false" tIns="0" lIns="0" bIns="0" rIns="0">
            <a:spAutoFit/>
          </a:bodyPr>
          <a:lstStyle/>
          <a:p>
            <a:pPr algn="ctr">
              <a:lnSpc>
                <a:spcPts val="5599"/>
              </a:lnSpc>
              <a:spcBef>
                <a:spcPct val="0"/>
              </a:spcBef>
            </a:pPr>
            <a:r>
              <a:rPr lang="en-US" b="true" sz="3999">
                <a:solidFill>
                  <a:srgbClr val="FFFFFF"/>
                </a:solidFill>
                <a:latin typeface="Heebo Medium"/>
                <a:ea typeface="Heebo Medium"/>
                <a:cs typeface="Heebo Medium"/>
                <a:sym typeface="Heebo Medium"/>
              </a:rPr>
              <a:t>Tecnología</a:t>
            </a:r>
          </a:p>
        </p:txBody>
      </p:sp>
      <p:sp>
        <p:nvSpPr>
          <p:cNvPr name="TextBox 10" id="10"/>
          <p:cNvSpPr txBox="true"/>
          <p:nvPr/>
        </p:nvSpPr>
        <p:spPr>
          <a:xfrm rot="0">
            <a:off x="2632055" y="5972176"/>
            <a:ext cx="6092190" cy="679451"/>
          </a:xfrm>
          <a:prstGeom prst="rect">
            <a:avLst/>
          </a:prstGeom>
        </p:spPr>
        <p:txBody>
          <a:bodyPr anchor="t" rtlCol="false" tIns="0" lIns="0" bIns="0" rIns="0">
            <a:spAutoFit/>
          </a:bodyPr>
          <a:lstStyle/>
          <a:p>
            <a:pPr algn="ctr">
              <a:lnSpc>
                <a:spcPts val="5599"/>
              </a:lnSpc>
              <a:spcBef>
                <a:spcPct val="0"/>
              </a:spcBef>
            </a:pPr>
            <a:r>
              <a:rPr lang="en-US" b="true" sz="3999">
                <a:solidFill>
                  <a:srgbClr val="FFFFFF"/>
                </a:solidFill>
                <a:latin typeface="Heebo Medium"/>
                <a:ea typeface="Heebo Medium"/>
                <a:cs typeface="Heebo Medium"/>
                <a:sym typeface="Heebo Medium"/>
              </a:rPr>
              <a:t>Requerimiento del negocio</a:t>
            </a:r>
          </a:p>
        </p:txBody>
      </p:sp>
      <p:sp>
        <p:nvSpPr>
          <p:cNvPr name="TextBox 11" id="11"/>
          <p:cNvSpPr txBox="true"/>
          <p:nvPr/>
        </p:nvSpPr>
        <p:spPr>
          <a:xfrm rot="0">
            <a:off x="2043807" y="3156722"/>
            <a:ext cx="6512696" cy="2454275"/>
          </a:xfrm>
          <a:prstGeom prst="rect">
            <a:avLst/>
          </a:prstGeom>
        </p:spPr>
        <p:txBody>
          <a:bodyPr anchor="t" rtlCol="false" tIns="0" lIns="0" bIns="0" rIns="0">
            <a:spAutoFit/>
          </a:bodyPr>
          <a:lstStyle/>
          <a:p>
            <a:pPr algn="ctr">
              <a:lnSpc>
                <a:spcPts val="4899"/>
              </a:lnSpc>
              <a:spcBef>
                <a:spcPct val="0"/>
              </a:spcBef>
            </a:pPr>
            <a:r>
              <a:rPr lang="en-US" sz="3499">
                <a:solidFill>
                  <a:srgbClr val="FFFFFF"/>
                </a:solidFill>
                <a:latin typeface="Heebo"/>
                <a:ea typeface="Heebo"/>
                <a:cs typeface="Heebo"/>
                <a:sym typeface="Heebo"/>
              </a:rPr>
              <a:t>El costo de implementar un nuevo sistema de automatizado de gestión  de inventarios es considerable</a:t>
            </a:r>
          </a:p>
        </p:txBody>
      </p:sp>
      <p:sp>
        <p:nvSpPr>
          <p:cNvPr name="TextBox 12" id="12"/>
          <p:cNvSpPr txBox="true"/>
          <p:nvPr/>
        </p:nvSpPr>
        <p:spPr>
          <a:xfrm rot="0">
            <a:off x="2723050" y="7023102"/>
            <a:ext cx="5486220" cy="1835150"/>
          </a:xfrm>
          <a:prstGeom prst="rect">
            <a:avLst/>
          </a:prstGeom>
        </p:spPr>
        <p:txBody>
          <a:bodyPr anchor="t" rtlCol="false" tIns="0" lIns="0" bIns="0" rIns="0">
            <a:spAutoFit/>
          </a:bodyPr>
          <a:lstStyle/>
          <a:p>
            <a:pPr algn="ctr">
              <a:lnSpc>
                <a:spcPts val="4899"/>
              </a:lnSpc>
              <a:spcBef>
                <a:spcPct val="0"/>
              </a:spcBef>
            </a:pPr>
            <a:r>
              <a:rPr lang="en-US" sz="3499">
                <a:solidFill>
                  <a:srgbClr val="FFFFFF"/>
                </a:solidFill>
                <a:latin typeface="Heebo"/>
                <a:ea typeface="Heebo"/>
                <a:cs typeface="Heebo"/>
                <a:sym typeface="Heebo"/>
              </a:rPr>
              <a:t>Cumple completamente con los requerimientos del negocio</a:t>
            </a:r>
          </a:p>
        </p:txBody>
      </p:sp>
      <p:sp>
        <p:nvSpPr>
          <p:cNvPr name="TextBox 13" id="13"/>
          <p:cNvSpPr txBox="true"/>
          <p:nvPr/>
        </p:nvSpPr>
        <p:spPr>
          <a:xfrm rot="0">
            <a:off x="10609214" y="6147573"/>
            <a:ext cx="7475952" cy="3692525"/>
          </a:xfrm>
          <a:prstGeom prst="rect">
            <a:avLst/>
          </a:prstGeom>
        </p:spPr>
        <p:txBody>
          <a:bodyPr anchor="t" rtlCol="false" tIns="0" lIns="0" bIns="0" rIns="0">
            <a:spAutoFit/>
          </a:bodyPr>
          <a:lstStyle/>
          <a:p>
            <a:pPr algn="ctr">
              <a:lnSpc>
                <a:spcPts val="4899"/>
              </a:lnSpc>
            </a:pPr>
            <a:r>
              <a:rPr lang="en-US" sz="3499">
                <a:solidFill>
                  <a:srgbClr val="FFFFFF"/>
                </a:solidFill>
                <a:latin typeface="Heebo"/>
                <a:ea typeface="Heebo"/>
                <a:cs typeface="Heebo"/>
                <a:sym typeface="Heebo"/>
              </a:rPr>
              <a:t>El desarrollo, capacitación del personal y la implementación de un sistema automatizado toma tiempo.</a:t>
            </a:r>
          </a:p>
          <a:p>
            <a:pPr algn="ctr">
              <a:lnSpc>
                <a:spcPts val="4899"/>
              </a:lnSpc>
              <a:spcBef>
                <a:spcPct val="0"/>
              </a:spcBef>
            </a:pPr>
            <a:r>
              <a:rPr lang="en-US" sz="3499">
                <a:solidFill>
                  <a:srgbClr val="FFFFFF"/>
                </a:solidFill>
                <a:latin typeface="Heebo"/>
                <a:ea typeface="Heebo"/>
                <a:cs typeface="Heebo"/>
                <a:sym typeface="Heebo"/>
              </a:rPr>
              <a:t>Sin embargo las operaciónes van a reducir su tiempo de manera favorable</a:t>
            </a:r>
          </a:p>
        </p:txBody>
      </p:sp>
      <p:sp>
        <p:nvSpPr>
          <p:cNvPr name="Freeform 14" id="14"/>
          <p:cNvSpPr/>
          <p:nvPr/>
        </p:nvSpPr>
        <p:spPr>
          <a:xfrm flipH="false" flipV="false" rot="0">
            <a:off x="8927079" y="5808372"/>
            <a:ext cx="1682134" cy="2562809"/>
          </a:xfrm>
          <a:custGeom>
            <a:avLst/>
            <a:gdLst/>
            <a:ahLst/>
            <a:cxnLst/>
            <a:rect r="r" b="b" t="t" l="l"/>
            <a:pathLst>
              <a:path h="2562809" w="1682134">
                <a:moveTo>
                  <a:pt x="0" y="0"/>
                </a:moveTo>
                <a:lnTo>
                  <a:pt x="1682135" y="0"/>
                </a:lnTo>
                <a:lnTo>
                  <a:pt x="1682135" y="2562809"/>
                </a:lnTo>
                <a:lnTo>
                  <a:pt x="0" y="256280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bg>
      <p:bgPr>
        <a:solidFill>
          <a:srgbClr val="070707"/>
        </a:solidFill>
      </p:bgPr>
    </p:bg>
    <p:spTree>
      <p:nvGrpSpPr>
        <p:cNvPr id="1" name=""/>
        <p:cNvGrpSpPr/>
        <p:nvPr/>
      </p:nvGrpSpPr>
      <p:grpSpPr>
        <a:xfrm>
          <a:off x="0" y="0"/>
          <a:ext cx="0" cy="0"/>
          <a:chOff x="0" y="0"/>
          <a:chExt cx="0" cy="0"/>
        </a:xfrm>
      </p:grpSpPr>
      <p:sp>
        <p:nvSpPr>
          <p:cNvPr name="Freeform 2" id="2"/>
          <p:cNvSpPr/>
          <p:nvPr/>
        </p:nvSpPr>
        <p:spPr>
          <a:xfrm flipH="false" flipV="false" rot="0">
            <a:off x="1498294" y="5856476"/>
            <a:ext cx="1091027" cy="2126247"/>
          </a:xfrm>
          <a:custGeom>
            <a:avLst/>
            <a:gdLst/>
            <a:ahLst/>
            <a:cxnLst/>
            <a:rect r="r" b="b" t="t" l="l"/>
            <a:pathLst>
              <a:path h="2126247" w="1091027">
                <a:moveTo>
                  <a:pt x="0" y="0"/>
                </a:moveTo>
                <a:lnTo>
                  <a:pt x="1091027" y="0"/>
                </a:lnTo>
                <a:lnTo>
                  <a:pt x="1091027" y="2126247"/>
                </a:lnTo>
                <a:lnTo>
                  <a:pt x="0" y="212624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2861886" y="881542"/>
            <a:ext cx="1682134" cy="2562809"/>
          </a:xfrm>
          <a:custGeom>
            <a:avLst/>
            <a:gdLst/>
            <a:ahLst/>
            <a:cxnLst/>
            <a:rect r="r" b="b" t="t" l="l"/>
            <a:pathLst>
              <a:path h="2562809" w="1682134">
                <a:moveTo>
                  <a:pt x="0" y="0"/>
                </a:moveTo>
                <a:lnTo>
                  <a:pt x="1682134" y="0"/>
                </a:lnTo>
                <a:lnTo>
                  <a:pt x="1682134" y="2562808"/>
                </a:lnTo>
                <a:lnTo>
                  <a:pt x="0" y="256280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9144000" y="1568722"/>
            <a:ext cx="1705843" cy="2804025"/>
          </a:xfrm>
          <a:custGeom>
            <a:avLst/>
            <a:gdLst/>
            <a:ahLst/>
            <a:cxnLst/>
            <a:rect r="r" b="b" t="t" l="l"/>
            <a:pathLst>
              <a:path h="2804025" w="1705843">
                <a:moveTo>
                  <a:pt x="0" y="0"/>
                </a:moveTo>
                <a:lnTo>
                  <a:pt x="1705843" y="0"/>
                </a:lnTo>
                <a:lnTo>
                  <a:pt x="1705843" y="2804025"/>
                </a:lnTo>
                <a:lnTo>
                  <a:pt x="0" y="280402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9144000" y="5856476"/>
            <a:ext cx="1885024" cy="2762752"/>
          </a:xfrm>
          <a:custGeom>
            <a:avLst/>
            <a:gdLst/>
            <a:ahLst/>
            <a:cxnLst/>
            <a:rect r="r" b="b" t="t" l="l"/>
            <a:pathLst>
              <a:path h="2762752" w="1885024">
                <a:moveTo>
                  <a:pt x="0" y="0"/>
                </a:moveTo>
                <a:lnTo>
                  <a:pt x="1885024" y="0"/>
                </a:lnTo>
                <a:lnTo>
                  <a:pt x="1885024" y="2762751"/>
                </a:lnTo>
                <a:lnTo>
                  <a:pt x="0" y="2762751"/>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6" id="6"/>
          <p:cNvSpPr txBox="true"/>
          <p:nvPr/>
        </p:nvSpPr>
        <p:spPr>
          <a:xfrm rot="0">
            <a:off x="10383963" y="3156722"/>
            <a:ext cx="6646584" cy="1216025"/>
          </a:xfrm>
          <a:prstGeom prst="rect">
            <a:avLst/>
          </a:prstGeom>
        </p:spPr>
        <p:txBody>
          <a:bodyPr anchor="t" rtlCol="false" tIns="0" lIns="0" bIns="0" rIns="0">
            <a:spAutoFit/>
          </a:bodyPr>
          <a:lstStyle/>
          <a:p>
            <a:pPr algn="ctr">
              <a:lnSpc>
                <a:spcPts val="4899"/>
              </a:lnSpc>
              <a:spcBef>
                <a:spcPct val="0"/>
              </a:spcBef>
            </a:pPr>
            <a:r>
              <a:rPr lang="en-US" sz="3499">
                <a:solidFill>
                  <a:srgbClr val="FFFFFF"/>
                </a:solidFill>
                <a:latin typeface="Heebo"/>
                <a:ea typeface="Heebo"/>
                <a:cs typeface="Heebo"/>
                <a:sym typeface="Heebo"/>
              </a:rPr>
              <a:t>La empresa cuenta con la mayoria de las tecnológias</a:t>
            </a:r>
          </a:p>
        </p:txBody>
      </p:sp>
      <p:sp>
        <p:nvSpPr>
          <p:cNvPr name="TextBox 7" id="7"/>
          <p:cNvSpPr txBox="true"/>
          <p:nvPr/>
        </p:nvSpPr>
        <p:spPr>
          <a:xfrm rot="0">
            <a:off x="5678150" y="942975"/>
            <a:ext cx="6931700" cy="762001"/>
          </a:xfrm>
          <a:prstGeom prst="rect">
            <a:avLst/>
          </a:prstGeom>
        </p:spPr>
        <p:txBody>
          <a:bodyPr anchor="t" rtlCol="false" tIns="0" lIns="0" bIns="0" rIns="0">
            <a:spAutoFit/>
          </a:bodyPr>
          <a:lstStyle/>
          <a:p>
            <a:pPr algn="ctr">
              <a:lnSpc>
                <a:spcPts val="6299"/>
              </a:lnSpc>
              <a:spcBef>
                <a:spcPct val="0"/>
              </a:spcBef>
            </a:pPr>
            <a:r>
              <a:rPr lang="en-US" b="true" sz="4499">
                <a:solidFill>
                  <a:srgbClr val="FFFFFF"/>
                </a:solidFill>
                <a:latin typeface="Heebo Medium"/>
                <a:ea typeface="Heebo Medium"/>
                <a:cs typeface="Heebo Medium"/>
                <a:sym typeface="Heebo Medium"/>
              </a:rPr>
              <a:t>Evaluacion de la solucion 2</a:t>
            </a:r>
          </a:p>
        </p:txBody>
      </p:sp>
      <p:sp>
        <p:nvSpPr>
          <p:cNvPr name="TextBox 8" id="8"/>
          <p:cNvSpPr txBox="true"/>
          <p:nvPr/>
        </p:nvSpPr>
        <p:spPr>
          <a:xfrm rot="0">
            <a:off x="4696420" y="2086746"/>
            <a:ext cx="1341358" cy="679451"/>
          </a:xfrm>
          <a:prstGeom prst="rect">
            <a:avLst/>
          </a:prstGeom>
        </p:spPr>
        <p:txBody>
          <a:bodyPr anchor="t" rtlCol="false" tIns="0" lIns="0" bIns="0" rIns="0">
            <a:spAutoFit/>
          </a:bodyPr>
          <a:lstStyle/>
          <a:p>
            <a:pPr algn="ctr">
              <a:lnSpc>
                <a:spcPts val="5599"/>
              </a:lnSpc>
              <a:spcBef>
                <a:spcPct val="0"/>
              </a:spcBef>
            </a:pPr>
            <a:r>
              <a:rPr lang="en-US" b="true" sz="3999">
                <a:solidFill>
                  <a:srgbClr val="FFFFFF"/>
                </a:solidFill>
                <a:latin typeface="Heebo Medium"/>
                <a:ea typeface="Heebo Medium"/>
                <a:cs typeface="Heebo Medium"/>
                <a:sym typeface="Heebo Medium"/>
              </a:rPr>
              <a:t>Costo</a:t>
            </a:r>
          </a:p>
        </p:txBody>
      </p:sp>
      <p:sp>
        <p:nvSpPr>
          <p:cNvPr name="TextBox 9" id="9"/>
          <p:cNvSpPr txBox="true"/>
          <p:nvPr/>
        </p:nvSpPr>
        <p:spPr>
          <a:xfrm rot="0">
            <a:off x="13491853" y="5534797"/>
            <a:ext cx="1729264" cy="679451"/>
          </a:xfrm>
          <a:prstGeom prst="rect">
            <a:avLst/>
          </a:prstGeom>
        </p:spPr>
        <p:txBody>
          <a:bodyPr anchor="t" rtlCol="false" tIns="0" lIns="0" bIns="0" rIns="0">
            <a:spAutoFit/>
          </a:bodyPr>
          <a:lstStyle/>
          <a:p>
            <a:pPr algn="ctr">
              <a:lnSpc>
                <a:spcPts val="5599"/>
              </a:lnSpc>
              <a:spcBef>
                <a:spcPct val="0"/>
              </a:spcBef>
            </a:pPr>
            <a:r>
              <a:rPr lang="en-US" b="true" sz="3999">
                <a:solidFill>
                  <a:srgbClr val="FFFFFF"/>
                </a:solidFill>
                <a:latin typeface="Heebo Medium"/>
                <a:ea typeface="Heebo Medium"/>
                <a:cs typeface="Heebo Medium"/>
                <a:sym typeface="Heebo Medium"/>
              </a:rPr>
              <a:t>Tiempo</a:t>
            </a:r>
          </a:p>
        </p:txBody>
      </p:sp>
      <p:sp>
        <p:nvSpPr>
          <p:cNvPr name="TextBox 10" id="10"/>
          <p:cNvSpPr txBox="true"/>
          <p:nvPr/>
        </p:nvSpPr>
        <p:spPr>
          <a:xfrm rot="0">
            <a:off x="12439061" y="2086746"/>
            <a:ext cx="2536388" cy="679451"/>
          </a:xfrm>
          <a:prstGeom prst="rect">
            <a:avLst/>
          </a:prstGeom>
        </p:spPr>
        <p:txBody>
          <a:bodyPr anchor="t" rtlCol="false" tIns="0" lIns="0" bIns="0" rIns="0">
            <a:spAutoFit/>
          </a:bodyPr>
          <a:lstStyle/>
          <a:p>
            <a:pPr algn="ctr">
              <a:lnSpc>
                <a:spcPts val="5599"/>
              </a:lnSpc>
              <a:spcBef>
                <a:spcPct val="0"/>
              </a:spcBef>
            </a:pPr>
            <a:r>
              <a:rPr lang="en-US" b="true" sz="3999">
                <a:solidFill>
                  <a:srgbClr val="FFFFFF"/>
                </a:solidFill>
                <a:latin typeface="Heebo Medium"/>
                <a:ea typeface="Heebo Medium"/>
                <a:cs typeface="Heebo Medium"/>
                <a:sym typeface="Heebo Medium"/>
              </a:rPr>
              <a:t>Tecnología</a:t>
            </a:r>
          </a:p>
        </p:txBody>
      </p:sp>
      <p:sp>
        <p:nvSpPr>
          <p:cNvPr name="TextBox 11" id="11"/>
          <p:cNvSpPr txBox="true"/>
          <p:nvPr/>
        </p:nvSpPr>
        <p:spPr>
          <a:xfrm rot="0">
            <a:off x="2632055" y="5972176"/>
            <a:ext cx="6092190" cy="679451"/>
          </a:xfrm>
          <a:prstGeom prst="rect">
            <a:avLst/>
          </a:prstGeom>
        </p:spPr>
        <p:txBody>
          <a:bodyPr anchor="t" rtlCol="false" tIns="0" lIns="0" bIns="0" rIns="0">
            <a:spAutoFit/>
          </a:bodyPr>
          <a:lstStyle/>
          <a:p>
            <a:pPr algn="ctr">
              <a:lnSpc>
                <a:spcPts val="5599"/>
              </a:lnSpc>
              <a:spcBef>
                <a:spcPct val="0"/>
              </a:spcBef>
            </a:pPr>
            <a:r>
              <a:rPr lang="en-US" b="true" sz="3999">
                <a:solidFill>
                  <a:srgbClr val="FFFFFF"/>
                </a:solidFill>
                <a:latin typeface="Heebo Medium"/>
                <a:ea typeface="Heebo Medium"/>
                <a:cs typeface="Heebo Medium"/>
                <a:sym typeface="Heebo Medium"/>
              </a:rPr>
              <a:t>Requerimiento del negocio</a:t>
            </a:r>
          </a:p>
        </p:txBody>
      </p:sp>
      <p:sp>
        <p:nvSpPr>
          <p:cNvPr name="TextBox 12" id="12"/>
          <p:cNvSpPr txBox="true"/>
          <p:nvPr/>
        </p:nvSpPr>
        <p:spPr>
          <a:xfrm rot="0">
            <a:off x="2043807" y="3156722"/>
            <a:ext cx="6512696" cy="1216025"/>
          </a:xfrm>
          <a:prstGeom prst="rect">
            <a:avLst/>
          </a:prstGeom>
        </p:spPr>
        <p:txBody>
          <a:bodyPr anchor="t" rtlCol="false" tIns="0" lIns="0" bIns="0" rIns="0">
            <a:spAutoFit/>
          </a:bodyPr>
          <a:lstStyle/>
          <a:p>
            <a:pPr algn="ctr">
              <a:lnSpc>
                <a:spcPts val="4899"/>
              </a:lnSpc>
              <a:spcBef>
                <a:spcPct val="0"/>
              </a:spcBef>
            </a:pPr>
            <a:r>
              <a:rPr lang="en-US" sz="3499">
                <a:solidFill>
                  <a:srgbClr val="FFFFFF"/>
                </a:solidFill>
                <a:latin typeface="Heebo"/>
                <a:ea typeface="Heebo"/>
                <a:cs typeface="Heebo"/>
                <a:sym typeface="Heebo"/>
              </a:rPr>
              <a:t>Tiene un costo menor, no se necesita una gran inversión</a:t>
            </a:r>
          </a:p>
        </p:txBody>
      </p:sp>
      <p:sp>
        <p:nvSpPr>
          <p:cNvPr name="TextBox 13" id="13"/>
          <p:cNvSpPr txBox="true"/>
          <p:nvPr/>
        </p:nvSpPr>
        <p:spPr>
          <a:xfrm rot="0">
            <a:off x="2723050" y="7023102"/>
            <a:ext cx="5486220" cy="1216025"/>
          </a:xfrm>
          <a:prstGeom prst="rect">
            <a:avLst/>
          </a:prstGeom>
        </p:spPr>
        <p:txBody>
          <a:bodyPr anchor="t" rtlCol="false" tIns="0" lIns="0" bIns="0" rIns="0">
            <a:spAutoFit/>
          </a:bodyPr>
          <a:lstStyle/>
          <a:p>
            <a:pPr algn="ctr">
              <a:lnSpc>
                <a:spcPts val="4899"/>
              </a:lnSpc>
              <a:spcBef>
                <a:spcPct val="0"/>
              </a:spcBef>
            </a:pPr>
            <a:r>
              <a:rPr lang="en-US" sz="3499">
                <a:solidFill>
                  <a:srgbClr val="FFFFFF"/>
                </a:solidFill>
                <a:latin typeface="Heebo"/>
                <a:ea typeface="Heebo"/>
                <a:cs typeface="Heebo"/>
                <a:sym typeface="Heebo"/>
              </a:rPr>
              <a:t>Cumple la mayoria de los requisitos</a:t>
            </a:r>
          </a:p>
        </p:txBody>
      </p:sp>
      <p:sp>
        <p:nvSpPr>
          <p:cNvPr name="TextBox 14" id="14"/>
          <p:cNvSpPr txBox="true"/>
          <p:nvPr/>
        </p:nvSpPr>
        <p:spPr>
          <a:xfrm rot="0">
            <a:off x="10609214" y="6147573"/>
            <a:ext cx="7475952" cy="1835150"/>
          </a:xfrm>
          <a:prstGeom prst="rect">
            <a:avLst/>
          </a:prstGeom>
        </p:spPr>
        <p:txBody>
          <a:bodyPr anchor="t" rtlCol="false" tIns="0" lIns="0" bIns="0" rIns="0">
            <a:spAutoFit/>
          </a:bodyPr>
          <a:lstStyle/>
          <a:p>
            <a:pPr algn="ctr">
              <a:lnSpc>
                <a:spcPts val="4899"/>
              </a:lnSpc>
              <a:spcBef>
                <a:spcPct val="0"/>
              </a:spcBef>
            </a:pPr>
            <a:r>
              <a:rPr lang="en-US" sz="3499">
                <a:solidFill>
                  <a:srgbClr val="FFFFFF"/>
                </a:solidFill>
                <a:latin typeface="Heebo"/>
                <a:ea typeface="Heebo"/>
                <a:cs typeface="Heebo"/>
                <a:sym typeface="Heebo"/>
              </a:rPr>
              <a:t>Las tareas se realizan de manera manual lo que aumenta los tiempos de procesos</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bg>
      <p:bgPr>
        <a:solidFill>
          <a:srgbClr val="070707"/>
        </a:solidFill>
      </p:bgPr>
    </p:bg>
    <p:spTree>
      <p:nvGrpSpPr>
        <p:cNvPr id="1" name=""/>
        <p:cNvGrpSpPr/>
        <p:nvPr/>
      </p:nvGrpSpPr>
      <p:grpSpPr>
        <a:xfrm>
          <a:off x="0" y="0"/>
          <a:ext cx="0" cy="0"/>
          <a:chOff x="0" y="0"/>
          <a:chExt cx="0" cy="0"/>
        </a:xfrm>
      </p:grpSpPr>
      <p:sp>
        <p:nvSpPr>
          <p:cNvPr name="Freeform 2" id="2"/>
          <p:cNvSpPr/>
          <p:nvPr/>
        </p:nvSpPr>
        <p:spPr>
          <a:xfrm flipH="false" flipV="false" rot="0">
            <a:off x="1123107" y="1867110"/>
            <a:ext cx="1335471" cy="1267028"/>
          </a:xfrm>
          <a:custGeom>
            <a:avLst/>
            <a:gdLst/>
            <a:ahLst/>
            <a:cxnLst/>
            <a:rect r="r" b="b" t="t" l="l"/>
            <a:pathLst>
              <a:path h="1267028" w="1335471">
                <a:moveTo>
                  <a:pt x="0" y="0"/>
                </a:moveTo>
                <a:lnTo>
                  <a:pt x="1335471" y="0"/>
                </a:lnTo>
                <a:lnTo>
                  <a:pt x="1335471" y="1267028"/>
                </a:lnTo>
                <a:lnTo>
                  <a:pt x="0" y="1267028"/>
                </a:lnTo>
                <a:lnTo>
                  <a:pt x="0" y="0"/>
                </a:lnTo>
                <a:close/>
              </a:path>
            </a:pathLst>
          </a:custGeom>
          <a:blipFill>
            <a:blip r:embed="rId2"/>
            <a:stretch>
              <a:fillRect l="0" t="0" r="0" b="0"/>
            </a:stretch>
          </a:blipFill>
        </p:spPr>
      </p:sp>
      <p:sp>
        <p:nvSpPr>
          <p:cNvPr name="Freeform 3" id="3"/>
          <p:cNvSpPr/>
          <p:nvPr/>
        </p:nvSpPr>
        <p:spPr>
          <a:xfrm flipH="false" flipV="false" rot="0">
            <a:off x="15805613" y="6808558"/>
            <a:ext cx="3224751" cy="3324485"/>
          </a:xfrm>
          <a:custGeom>
            <a:avLst/>
            <a:gdLst/>
            <a:ahLst/>
            <a:cxnLst/>
            <a:rect r="r" b="b" t="t" l="l"/>
            <a:pathLst>
              <a:path h="3324485" w="3224751">
                <a:moveTo>
                  <a:pt x="0" y="0"/>
                </a:moveTo>
                <a:lnTo>
                  <a:pt x="3224750" y="0"/>
                </a:lnTo>
                <a:lnTo>
                  <a:pt x="3224750" y="3324485"/>
                </a:lnTo>
                <a:lnTo>
                  <a:pt x="0" y="3324485"/>
                </a:lnTo>
                <a:lnTo>
                  <a:pt x="0" y="0"/>
                </a:lnTo>
                <a:close/>
              </a:path>
            </a:pathLst>
          </a:custGeom>
          <a:blipFill>
            <a:blip r:embed="rId3"/>
            <a:stretch>
              <a:fillRect l="0" t="0" r="0" b="0"/>
            </a:stretch>
          </a:blipFill>
        </p:spPr>
      </p:sp>
      <p:sp>
        <p:nvSpPr>
          <p:cNvPr name="TextBox 4" id="4"/>
          <p:cNvSpPr txBox="true"/>
          <p:nvPr/>
        </p:nvSpPr>
        <p:spPr>
          <a:xfrm rot="0">
            <a:off x="1614390" y="3229388"/>
            <a:ext cx="15059220" cy="4930775"/>
          </a:xfrm>
          <a:prstGeom prst="rect">
            <a:avLst/>
          </a:prstGeom>
        </p:spPr>
        <p:txBody>
          <a:bodyPr anchor="t" rtlCol="false" tIns="0" lIns="0" bIns="0" rIns="0">
            <a:spAutoFit/>
          </a:bodyPr>
          <a:lstStyle/>
          <a:p>
            <a:pPr algn="ctr">
              <a:lnSpc>
                <a:spcPts val="4899"/>
              </a:lnSpc>
              <a:spcBef>
                <a:spcPct val="0"/>
              </a:spcBef>
            </a:pPr>
            <a:r>
              <a:rPr lang="en-US" sz="3499">
                <a:solidFill>
                  <a:srgbClr val="FFFFFF"/>
                </a:solidFill>
                <a:latin typeface="Heebo"/>
                <a:ea typeface="Heebo"/>
                <a:cs typeface="Heebo"/>
                <a:sym typeface="Heebo"/>
              </a:rPr>
              <a:t>La solución que obtuvo la mejor valoración y cumple con los requerimientos de Óptica Tokio es la solución 1: Desarrollar un sistema de gestión de inventarios que optimice el control de productos en la Óptica Tokio, mediante la actualización del stock y una gestión eficiente de inventarios, que integre los procesos de recepción de productos, gestión de proveedores y revisión de existencias, para agilizar los procesos operativos, mantener la alta calidad de los servicios y garantizar la satisfacción del cliente.</a:t>
            </a:r>
          </a:p>
        </p:txBody>
      </p:sp>
      <p:sp>
        <p:nvSpPr>
          <p:cNvPr name="Freeform 5" id="5"/>
          <p:cNvSpPr/>
          <p:nvPr/>
        </p:nvSpPr>
        <p:spPr>
          <a:xfrm flipH="false" flipV="false" rot="-5313014">
            <a:off x="1790842" y="1312249"/>
            <a:ext cx="1335471" cy="1267028"/>
          </a:xfrm>
          <a:custGeom>
            <a:avLst/>
            <a:gdLst/>
            <a:ahLst/>
            <a:cxnLst/>
            <a:rect r="r" b="b" t="t" l="l"/>
            <a:pathLst>
              <a:path h="1267028" w="1335471">
                <a:moveTo>
                  <a:pt x="0" y="0"/>
                </a:moveTo>
                <a:lnTo>
                  <a:pt x="1335471" y="0"/>
                </a:lnTo>
                <a:lnTo>
                  <a:pt x="1335471" y="1267028"/>
                </a:lnTo>
                <a:lnTo>
                  <a:pt x="0" y="1267028"/>
                </a:lnTo>
                <a:lnTo>
                  <a:pt x="0" y="0"/>
                </a:lnTo>
                <a:close/>
              </a:path>
            </a:pathLst>
          </a:custGeom>
          <a:blipFill>
            <a:blip r:embed="rId2"/>
            <a:stretch>
              <a:fillRect l="0" t="0" r="0" b="0"/>
            </a:stretch>
          </a:blipFill>
        </p:spPr>
      </p:sp>
      <p:sp>
        <p:nvSpPr>
          <p:cNvPr name="Freeform 6" id="6"/>
          <p:cNvSpPr/>
          <p:nvPr/>
        </p:nvSpPr>
        <p:spPr>
          <a:xfrm flipH="false" flipV="false" rot="5684511">
            <a:off x="622583" y="1149290"/>
            <a:ext cx="1335471" cy="1267028"/>
          </a:xfrm>
          <a:custGeom>
            <a:avLst/>
            <a:gdLst/>
            <a:ahLst/>
            <a:cxnLst/>
            <a:rect r="r" b="b" t="t" l="l"/>
            <a:pathLst>
              <a:path h="1267028" w="1335471">
                <a:moveTo>
                  <a:pt x="0" y="0"/>
                </a:moveTo>
                <a:lnTo>
                  <a:pt x="1335471" y="0"/>
                </a:lnTo>
                <a:lnTo>
                  <a:pt x="1335471" y="1267028"/>
                </a:lnTo>
                <a:lnTo>
                  <a:pt x="0" y="1267028"/>
                </a:lnTo>
                <a:lnTo>
                  <a:pt x="0" y="0"/>
                </a:lnTo>
                <a:close/>
              </a:path>
            </a:pathLst>
          </a:custGeom>
          <a:blipFill>
            <a:blip r:embed="rId2"/>
            <a:stretch>
              <a:fillRect l="0" t="0" r="0" b="0"/>
            </a:stretch>
          </a:blipFill>
        </p:spPr>
      </p:sp>
      <p:sp>
        <p:nvSpPr>
          <p:cNvPr name="Freeform 7" id="7"/>
          <p:cNvSpPr/>
          <p:nvPr/>
        </p:nvSpPr>
        <p:spPr>
          <a:xfrm flipH="false" flipV="false" rot="10311809">
            <a:off x="1206048" y="628699"/>
            <a:ext cx="1335471" cy="1267028"/>
          </a:xfrm>
          <a:custGeom>
            <a:avLst/>
            <a:gdLst/>
            <a:ahLst/>
            <a:cxnLst/>
            <a:rect r="r" b="b" t="t" l="l"/>
            <a:pathLst>
              <a:path h="1267028" w="1335471">
                <a:moveTo>
                  <a:pt x="0" y="0"/>
                </a:moveTo>
                <a:lnTo>
                  <a:pt x="1335470" y="0"/>
                </a:lnTo>
                <a:lnTo>
                  <a:pt x="1335470" y="1267028"/>
                </a:lnTo>
                <a:lnTo>
                  <a:pt x="0" y="1267028"/>
                </a:lnTo>
                <a:lnTo>
                  <a:pt x="0" y="0"/>
                </a:lnTo>
                <a:close/>
              </a:path>
            </a:pathLst>
          </a:custGeom>
          <a:blipFill>
            <a:blip r:embed="rId2"/>
            <a:stretch>
              <a:fillRect l="0" t="0" r="0" b="0"/>
            </a:stretch>
          </a:blipFill>
        </p:spPr>
      </p:sp>
      <p:sp>
        <p:nvSpPr>
          <p:cNvPr name="TextBox 8" id="8"/>
          <p:cNvSpPr txBox="true"/>
          <p:nvPr/>
        </p:nvSpPr>
        <p:spPr>
          <a:xfrm rot="0">
            <a:off x="3689330" y="942975"/>
            <a:ext cx="10909340" cy="762001"/>
          </a:xfrm>
          <a:prstGeom prst="rect">
            <a:avLst/>
          </a:prstGeom>
        </p:spPr>
        <p:txBody>
          <a:bodyPr anchor="t" rtlCol="false" tIns="0" lIns="0" bIns="0" rIns="0">
            <a:spAutoFit/>
          </a:bodyPr>
          <a:lstStyle/>
          <a:p>
            <a:pPr algn="ctr">
              <a:lnSpc>
                <a:spcPts val="6299"/>
              </a:lnSpc>
              <a:spcBef>
                <a:spcPct val="0"/>
              </a:spcBef>
            </a:pPr>
            <a:r>
              <a:rPr lang="en-US" b="true" sz="4499">
                <a:solidFill>
                  <a:srgbClr val="FFFFFF"/>
                </a:solidFill>
                <a:latin typeface="Heebo Medium"/>
                <a:ea typeface="Heebo Medium"/>
                <a:cs typeface="Heebo Medium"/>
                <a:sym typeface="Heebo Medium"/>
              </a:rPr>
              <a:t>Espesificación de la solucioón identificada</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70707"/>
        </a:solidFill>
      </p:bgPr>
    </p:bg>
    <p:spTree>
      <p:nvGrpSpPr>
        <p:cNvPr id="1" name=""/>
        <p:cNvGrpSpPr/>
        <p:nvPr/>
      </p:nvGrpSpPr>
      <p:grpSpPr>
        <a:xfrm>
          <a:off x="0" y="0"/>
          <a:ext cx="0" cy="0"/>
          <a:chOff x="0" y="0"/>
          <a:chExt cx="0" cy="0"/>
        </a:xfrm>
      </p:grpSpPr>
      <p:grpSp>
        <p:nvGrpSpPr>
          <p:cNvPr name="Group 2" id="2"/>
          <p:cNvGrpSpPr/>
          <p:nvPr/>
        </p:nvGrpSpPr>
        <p:grpSpPr>
          <a:xfrm rot="0">
            <a:off x="745744" y="1028700"/>
            <a:ext cx="6629597" cy="6541553"/>
            <a:chOff x="0" y="0"/>
            <a:chExt cx="25806498" cy="25463779"/>
          </a:xfrm>
        </p:grpSpPr>
        <p:sp>
          <p:nvSpPr>
            <p:cNvPr name="Freeform 3" id="3"/>
            <p:cNvSpPr/>
            <p:nvPr/>
          </p:nvSpPr>
          <p:spPr>
            <a:xfrm flipH="false" flipV="false" rot="0">
              <a:off x="0" y="0"/>
              <a:ext cx="25806498" cy="25463779"/>
            </a:xfrm>
            <a:custGeom>
              <a:avLst/>
              <a:gdLst/>
              <a:ahLst/>
              <a:cxnLst/>
              <a:rect r="r" b="b" t="t" l="l"/>
              <a:pathLst>
                <a:path h="25463779" w="25806498">
                  <a:moveTo>
                    <a:pt x="25682039" y="59690"/>
                  </a:moveTo>
                  <a:cubicBezTo>
                    <a:pt x="25717598" y="59690"/>
                    <a:pt x="25746808" y="88900"/>
                    <a:pt x="25746808" y="124460"/>
                  </a:cubicBezTo>
                  <a:lnTo>
                    <a:pt x="25746808" y="25339318"/>
                  </a:lnTo>
                  <a:cubicBezTo>
                    <a:pt x="25746808" y="25374879"/>
                    <a:pt x="25717598" y="25404088"/>
                    <a:pt x="25682039" y="25404088"/>
                  </a:cubicBezTo>
                  <a:lnTo>
                    <a:pt x="124460" y="25404088"/>
                  </a:lnTo>
                  <a:cubicBezTo>
                    <a:pt x="88900" y="25404088"/>
                    <a:pt x="59690" y="25374879"/>
                    <a:pt x="59690" y="25339318"/>
                  </a:cubicBezTo>
                  <a:lnTo>
                    <a:pt x="59690" y="124460"/>
                  </a:lnTo>
                  <a:cubicBezTo>
                    <a:pt x="59690" y="88900"/>
                    <a:pt x="88900" y="59690"/>
                    <a:pt x="124460" y="59690"/>
                  </a:cubicBezTo>
                  <a:lnTo>
                    <a:pt x="25682039" y="59690"/>
                  </a:lnTo>
                  <a:moveTo>
                    <a:pt x="25682039" y="0"/>
                  </a:moveTo>
                  <a:lnTo>
                    <a:pt x="124460" y="0"/>
                  </a:lnTo>
                  <a:cubicBezTo>
                    <a:pt x="55880" y="0"/>
                    <a:pt x="0" y="55880"/>
                    <a:pt x="0" y="124460"/>
                  </a:cubicBezTo>
                  <a:lnTo>
                    <a:pt x="0" y="25339318"/>
                  </a:lnTo>
                  <a:cubicBezTo>
                    <a:pt x="0" y="25407899"/>
                    <a:pt x="55880" y="25463779"/>
                    <a:pt x="124460" y="25463779"/>
                  </a:cubicBezTo>
                  <a:lnTo>
                    <a:pt x="25682039" y="25463779"/>
                  </a:lnTo>
                  <a:cubicBezTo>
                    <a:pt x="25750619" y="25463779"/>
                    <a:pt x="25806498" y="25407899"/>
                    <a:pt x="25806498" y="25339318"/>
                  </a:cubicBezTo>
                  <a:lnTo>
                    <a:pt x="25806498" y="124460"/>
                  </a:lnTo>
                  <a:cubicBezTo>
                    <a:pt x="25806498" y="55880"/>
                    <a:pt x="25750619" y="0"/>
                    <a:pt x="25682039" y="0"/>
                  </a:cubicBezTo>
                  <a:close/>
                </a:path>
              </a:pathLst>
            </a:custGeom>
            <a:solidFill>
              <a:srgbClr val="64E688">
                <a:alpha val="49804"/>
              </a:srgbClr>
            </a:solidFill>
          </p:spPr>
        </p:sp>
      </p:grpSp>
      <p:grpSp>
        <p:nvGrpSpPr>
          <p:cNvPr name="Group 4" id="4"/>
          <p:cNvGrpSpPr/>
          <p:nvPr/>
        </p:nvGrpSpPr>
        <p:grpSpPr>
          <a:xfrm rot="0">
            <a:off x="1109943" y="1348877"/>
            <a:ext cx="5901198" cy="5901198"/>
            <a:chOff x="0" y="0"/>
            <a:chExt cx="6350000" cy="6350000"/>
          </a:xfrm>
        </p:grpSpPr>
        <p:sp>
          <p:nvSpPr>
            <p:cNvPr name="Freeform 5" id="5"/>
            <p:cNvSpPr/>
            <p:nvPr/>
          </p:nvSpPr>
          <p:spPr>
            <a:xfrm flipH="false" flipV="false" rot="0">
              <a:off x="0" y="0"/>
              <a:ext cx="6350000" cy="6351270"/>
            </a:xfrm>
            <a:custGeom>
              <a:avLst/>
              <a:gdLst/>
              <a:ahLst/>
              <a:cxnLst/>
              <a:rect r="r" b="b" t="t" l="l"/>
              <a:pathLst>
                <a:path h="6351270" w="6350000">
                  <a:moveTo>
                    <a:pt x="0" y="5955030"/>
                  </a:moveTo>
                  <a:lnTo>
                    <a:pt x="0" y="394970"/>
                  </a:lnTo>
                  <a:cubicBezTo>
                    <a:pt x="0" y="176530"/>
                    <a:pt x="176530" y="0"/>
                    <a:pt x="394970" y="0"/>
                  </a:cubicBezTo>
                  <a:lnTo>
                    <a:pt x="5956300" y="0"/>
                  </a:lnTo>
                  <a:cubicBezTo>
                    <a:pt x="6173470" y="0"/>
                    <a:pt x="6350000" y="176530"/>
                    <a:pt x="6350000" y="394970"/>
                  </a:cubicBezTo>
                  <a:lnTo>
                    <a:pt x="6350000" y="5956300"/>
                  </a:lnTo>
                  <a:cubicBezTo>
                    <a:pt x="6350000" y="6174740"/>
                    <a:pt x="6173470" y="6351270"/>
                    <a:pt x="5955030" y="6351270"/>
                  </a:cubicBezTo>
                  <a:lnTo>
                    <a:pt x="394970" y="6351270"/>
                  </a:lnTo>
                  <a:cubicBezTo>
                    <a:pt x="176530" y="6350000"/>
                    <a:pt x="0" y="6173470"/>
                    <a:pt x="0" y="5955030"/>
                  </a:cubicBezTo>
                  <a:close/>
                </a:path>
              </a:pathLst>
            </a:custGeom>
            <a:blipFill>
              <a:blip r:embed="rId2"/>
              <a:stretch>
                <a:fillRect l="-26896" t="-64266" r="0" b="-26040"/>
              </a:stretch>
            </a:blipFill>
          </p:spPr>
        </p:sp>
      </p:grpSp>
      <p:grpSp>
        <p:nvGrpSpPr>
          <p:cNvPr name="Group 6" id="6"/>
          <p:cNvGrpSpPr/>
          <p:nvPr/>
        </p:nvGrpSpPr>
        <p:grpSpPr>
          <a:xfrm rot="0">
            <a:off x="9746092" y="1971070"/>
            <a:ext cx="7138441" cy="4346481"/>
            <a:chOff x="0" y="0"/>
            <a:chExt cx="9517921" cy="5795308"/>
          </a:xfrm>
        </p:grpSpPr>
        <p:sp>
          <p:nvSpPr>
            <p:cNvPr name="TextBox 7" id="7"/>
            <p:cNvSpPr txBox="true"/>
            <p:nvPr/>
          </p:nvSpPr>
          <p:spPr>
            <a:xfrm rot="0">
              <a:off x="0" y="431800"/>
              <a:ext cx="9517921" cy="939800"/>
            </a:xfrm>
            <a:prstGeom prst="rect">
              <a:avLst/>
            </a:prstGeom>
          </p:spPr>
          <p:txBody>
            <a:bodyPr anchor="t" rtlCol="false" tIns="0" lIns="0" bIns="0" rIns="0">
              <a:spAutoFit/>
            </a:bodyPr>
            <a:lstStyle/>
            <a:p>
              <a:pPr algn="l">
                <a:lnSpc>
                  <a:spcPts val="5579"/>
                </a:lnSpc>
              </a:pPr>
              <a:r>
                <a:rPr lang="en-US" sz="4649" b="true">
                  <a:solidFill>
                    <a:srgbClr val="FFFFFF"/>
                  </a:solidFill>
                  <a:latin typeface="Heebo Ultra-Bold"/>
                  <a:ea typeface="Heebo Ultra-Bold"/>
                  <a:cs typeface="Heebo Ultra-Bold"/>
                  <a:sym typeface="Heebo Ultra-Bold"/>
                </a:rPr>
                <a:t>ANTECEDENTES</a:t>
              </a:r>
            </a:p>
          </p:txBody>
        </p:sp>
        <p:sp>
          <p:nvSpPr>
            <p:cNvPr name="TextBox 8" id="8"/>
            <p:cNvSpPr txBox="true"/>
            <p:nvPr/>
          </p:nvSpPr>
          <p:spPr>
            <a:xfrm rot="0">
              <a:off x="0" y="2457315"/>
              <a:ext cx="9517921" cy="635212"/>
            </a:xfrm>
            <a:prstGeom prst="rect">
              <a:avLst/>
            </a:prstGeom>
          </p:spPr>
          <p:txBody>
            <a:bodyPr anchor="t" rtlCol="false" tIns="0" lIns="0" bIns="0" rIns="0">
              <a:spAutoFit/>
            </a:bodyPr>
            <a:lstStyle/>
            <a:p>
              <a:pPr algn="l">
                <a:lnSpc>
                  <a:spcPts val="4059"/>
                </a:lnSpc>
              </a:pPr>
            </a:p>
          </p:txBody>
        </p:sp>
        <p:sp>
          <p:nvSpPr>
            <p:cNvPr name="TextBox 9" id="9"/>
            <p:cNvSpPr txBox="true"/>
            <p:nvPr/>
          </p:nvSpPr>
          <p:spPr>
            <a:xfrm rot="0">
              <a:off x="0" y="4077280"/>
              <a:ext cx="9517921" cy="1550670"/>
            </a:xfrm>
            <a:prstGeom prst="rect">
              <a:avLst/>
            </a:prstGeom>
          </p:spPr>
          <p:txBody>
            <a:bodyPr anchor="t" rtlCol="false" tIns="0" lIns="0" bIns="0" rIns="0">
              <a:spAutoFit/>
            </a:bodyPr>
            <a:lstStyle/>
            <a:p>
              <a:pPr algn="l">
                <a:lnSpc>
                  <a:spcPts val="3150"/>
                </a:lnSpc>
              </a:pPr>
              <a:r>
                <a:rPr lang="en-US" sz="2100">
                  <a:solidFill>
                    <a:srgbClr val="FFFFFF"/>
                  </a:solidFill>
                  <a:latin typeface="Heebo"/>
                  <a:ea typeface="Heebo"/>
                  <a:cs typeface="Heebo"/>
                  <a:sym typeface="Heebo"/>
                </a:rPr>
                <a:t>Actualmente el registro de movimientos y procesos es manual,por el cual limita la eficiencia en el control de activos y administracion de inventario</a:t>
              </a:r>
            </a:p>
          </p:txBody>
        </p:sp>
      </p:grpSp>
      <p:sp>
        <p:nvSpPr>
          <p:cNvPr name="Freeform 10" id="10"/>
          <p:cNvSpPr/>
          <p:nvPr/>
        </p:nvSpPr>
        <p:spPr>
          <a:xfrm flipH="false" flipV="false" rot="2465065">
            <a:off x="6482728" y="6458859"/>
            <a:ext cx="1056828" cy="1833975"/>
          </a:xfrm>
          <a:custGeom>
            <a:avLst/>
            <a:gdLst/>
            <a:ahLst/>
            <a:cxnLst/>
            <a:rect r="r" b="b" t="t" l="l"/>
            <a:pathLst>
              <a:path h="1833975" w="1056828">
                <a:moveTo>
                  <a:pt x="0" y="0"/>
                </a:moveTo>
                <a:lnTo>
                  <a:pt x="1056828" y="0"/>
                </a:lnTo>
                <a:lnTo>
                  <a:pt x="1056828" y="1833975"/>
                </a:lnTo>
                <a:lnTo>
                  <a:pt x="0" y="1833975"/>
                </a:lnTo>
                <a:lnTo>
                  <a:pt x="0" y="0"/>
                </a:lnTo>
                <a:close/>
              </a:path>
            </a:pathLst>
          </a:custGeom>
          <a:blipFill>
            <a:blip r:embed="rId3"/>
            <a:stretch>
              <a:fillRect l="0" t="0" r="0" b="0"/>
            </a:stretch>
          </a:blipFill>
        </p:spPr>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bg>
      <p:bgPr>
        <a:solidFill>
          <a:srgbClr val="070707"/>
        </a:solidFill>
      </p:bgPr>
    </p:bg>
    <p:spTree>
      <p:nvGrpSpPr>
        <p:cNvPr id="1" name=""/>
        <p:cNvGrpSpPr/>
        <p:nvPr/>
      </p:nvGrpSpPr>
      <p:grpSpPr>
        <a:xfrm>
          <a:off x="0" y="0"/>
          <a:ext cx="0" cy="0"/>
          <a:chOff x="0" y="0"/>
          <a:chExt cx="0" cy="0"/>
        </a:xfrm>
      </p:grpSpPr>
      <p:sp>
        <p:nvSpPr>
          <p:cNvPr name="TextBox 2" id="2"/>
          <p:cNvSpPr txBox="true"/>
          <p:nvPr/>
        </p:nvSpPr>
        <p:spPr>
          <a:xfrm rot="0">
            <a:off x="1472689" y="2626309"/>
            <a:ext cx="15632808" cy="6318251"/>
          </a:xfrm>
          <a:prstGeom prst="rect">
            <a:avLst/>
          </a:prstGeom>
        </p:spPr>
        <p:txBody>
          <a:bodyPr anchor="t" rtlCol="false" tIns="0" lIns="0" bIns="0" rIns="0">
            <a:spAutoFit/>
          </a:bodyPr>
          <a:lstStyle/>
          <a:p>
            <a:pPr algn="ctr">
              <a:lnSpc>
                <a:spcPts val="5599"/>
              </a:lnSpc>
              <a:spcBef>
                <a:spcPct val="0"/>
              </a:spcBef>
            </a:pPr>
            <a:r>
              <a:rPr lang="en-US" b="true" sz="3999">
                <a:solidFill>
                  <a:srgbClr val="FFFFFF"/>
                </a:solidFill>
                <a:latin typeface="Heebo Medium"/>
                <a:ea typeface="Heebo Medium"/>
                <a:cs typeface="Heebo Medium"/>
                <a:sym typeface="Heebo Medium"/>
              </a:rPr>
              <a:t>La matriz de requisitos organiza las necesidades del sistema según:</a:t>
            </a:r>
          </a:p>
          <a:p>
            <a:pPr algn="ctr">
              <a:lnSpc>
                <a:spcPts val="5599"/>
              </a:lnSpc>
              <a:spcBef>
                <a:spcPct val="0"/>
              </a:spcBef>
            </a:pPr>
          </a:p>
          <a:p>
            <a:pPr algn="ctr">
              <a:lnSpc>
                <a:spcPts val="5599"/>
              </a:lnSpc>
              <a:spcBef>
                <a:spcPct val="0"/>
              </a:spcBef>
            </a:pPr>
          </a:p>
          <a:p>
            <a:pPr algn="ctr">
              <a:lnSpc>
                <a:spcPts val="5599"/>
              </a:lnSpc>
              <a:spcBef>
                <a:spcPct val="0"/>
              </a:spcBef>
            </a:pPr>
          </a:p>
          <a:p>
            <a:pPr algn="ctr">
              <a:lnSpc>
                <a:spcPts val="5599"/>
              </a:lnSpc>
              <a:spcBef>
                <a:spcPct val="0"/>
              </a:spcBef>
            </a:pPr>
          </a:p>
          <a:p>
            <a:pPr algn="ctr">
              <a:lnSpc>
                <a:spcPts val="5599"/>
              </a:lnSpc>
              <a:spcBef>
                <a:spcPct val="0"/>
              </a:spcBef>
            </a:pPr>
          </a:p>
          <a:p>
            <a:pPr algn="ctr">
              <a:lnSpc>
                <a:spcPts val="5599"/>
              </a:lnSpc>
              <a:spcBef>
                <a:spcPct val="0"/>
              </a:spcBef>
            </a:pPr>
          </a:p>
          <a:p>
            <a:pPr algn="ctr">
              <a:lnSpc>
                <a:spcPts val="5599"/>
              </a:lnSpc>
              <a:spcBef>
                <a:spcPct val="0"/>
              </a:spcBef>
            </a:pPr>
            <a:r>
              <a:rPr lang="en-US" b="true" sz="3999">
                <a:solidFill>
                  <a:srgbClr val="FFFFFF"/>
                </a:solidFill>
                <a:latin typeface="Heebo Medium"/>
                <a:ea typeface="Heebo Medium"/>
                <a:cs typeface="Heebo Medium"/>
                <a:sym typeface="Heebo Medium"/>
              </a:rPr>
              <a:t>Este enfoque asegura que se cumplan los objetivos prioritarios de control de inventario y abastecimiento.</a:t>
            </a:r>
          </a:p>
        </p:txBody>
      </p:sp>
      <p:sp>
        <p:nvSpPr>
          <p:cNvPr name="Freeform 3" id="3"/>
          <p:cNvSpPr/>
          <p:nvPr/>
        </p:nvSpPr>
        <p:spPr>
          <a:xfrm flipH="false" flipV="false" rot="0">
            <a:off x="1807004" y="3891836"/>
            <a:ext cx="12352512" cy="3170753"/>
          </a:xfrm>
          <a:custGeom>
            <a:avLst/>
            <a:gdLst/>
            <a:ahLst/>
            <a:cxnLst/>
            <a:rect r="r" b="b" t="t" l="l"/>
            <a:pathLst>
              <a:path h="3170753" w="12352512">
                <a:moveTo>
                  <a:pt x="0" y="0"/>
                </a:moveTo>
                <a:lnTo>
                  <a:pt x="12352512" y="0"/>
                </a:lnTo>
                <a:lnTo>
                  <a:pt x="12352512" y="3170753"/>
                </a:lnTo>
                <a:lnTo>
                  <a:pt x="0" y="3170753"/>
                </a:lnTo>
                <a:lnTo>
                  <a:pt x="0" y="0"/>
                </a:lnTo>
                <a:close/>
              </a:path>
            </a:pathLst>
          </a:custGeom>
          <a:blipFill>
            <a:blip r:embed="rId2"/>
            <a:stretch>
              <a:fillRect l="0" t="0" r="0" b="0"/>
            </a:stretch>
          </a:blipFill>
        </p:spPr>
      </p:sp>
      <p:sp>
        <p:nvSpPr>
          <p:cNvPr name="TextBox 4" id="4"/>
          <p:cNvSpPr txBox="true"/>
          <p:nvPr/>
        </p:nvSpPr>
        <p:spPr>
          <a:xfrm rot="0">
            <a:off x="4352280" y="859169"/>
            <a:ext cx="10578675" cy="854707"/>
          </a:xfrm>
          <a:prstGeom prst="rect">
            <a:avLst/>
          </a:prstGeom>
        </p:spPr>
        <p:txBody>
          <a:bodyPr anchor="t" rtlCol="false" tIns="0" lIns="0" bIns="0" rIns="0">
            <a:spAutoFit/>
          </a:bodyPr>
          <a:lstStyle/>
          <a:p>
            <a:pPr algn="l">
              <a:lnSpc>
                <a:spcPts val="6709"/>
              </a:lnSpc>
            </a:pPr>
            <a:r>
              <a:rPr lang="en-US" sz="5590" b="true">
                <a:solidFill>
                  <a:srgbClr val="FFFFFF"/>
                </a:solidFill>
                <a:latin typeface="Heebo Ultra-Bold"/>
                <a:ea typeface="Heebo Ultra-Bold"/>
                <a:cs typeface="Heebo Ultra-Bold"/>
                <a:sym typeface="Heebo Ultra-Bold"/>
              </a:rPr>
              <a:t>Matriz de Requisitos del sistema</a:t>
            </a:r>
          </a:p>
        </p:txBody>
      </p:sp>
      <p:grpSp>
        <p:nvGrpSpPr>
          <p:cNvPr name="Group 5" id="5"/>
          <p:cNvGrpSpPr/>
          <p:nvPr/>
        </p:nvGrpSpPr>
        <p:grpSpPr>
          <a:xfrm rot="0">
            <a:off x="1079281" y="561257"/>
            <a:ext cx="16419623" cy="8697043"/>
            <a:chOff x="0" y="0"/>
            <a:chExt cx="63915348" cy="33854280"/>
          </a:xfrm>
        </p:grpSpPr>
        <p:sp>
          <p:nvSpPr>
            <p:cNvPr name="Freeform 6" id="6"/>
            <p:cNvSpPr/>
            <p:nvPr/>
          </p:nvSpPr>
          <p:spPr>
            <a:xfrm flipH="false" flipV="false" rot="0">
              <a:off x="0" y="0"/>
              <a:ext cx="63915348" cy="33854281"/>
            </a:xfrm>
            <a:custGeom>
              <a:avLst/>
              <a:gdLst/>
              <a:ahLst/>
              <a:cxnLst/>
              <a:rect r="r" b="b" t="t" l="l"/>
              <a:pathLst>
                <a:path h="33854281" w="63915348">
                  <a:moveTo>
                    <a:pt x="63790891" y="59690"/>
                  </a:moveTo>
                  <a:cubicBezTo>
                    <a:pt x="63826448" y="59690"/>
                    <a:pt x="63855656" y="88900"/>
                    <a:pt x="63855656" y="124460"/>
                  </a:cubicBezTo>
                  <a:lnTo>
                    <a:pt x="63855656" y="33729820"/>
                  </a:lnTo>
                  <a:cubicBezTo>
                    <a:pt x="63855656" y="33765381"/>
                    <a:pt x="63826448" y="33794591"/>
                    <a:pt x="63790891" y="33794591"/>
                  </a:cubicBezTo>
                  <a:lnTo>
                    <a:pt x="124460" y="33794591"/>
                  </a:lnTo>
                  <a:cubicBezTo>
                    <a:pt x="88900" y="33794591"/>
                    <a:pt x="59690" y="33765381"/>
                    <a:pt x="59690" y="33729820"/>
                  </a:cubicBezTo>
                  <a:lnTo>
                    <a:pt x="59690" y="124460"/>
                  </a:lnTo>
                  <a:cubicBezTo>
                    <a:pt x="59690" y="88900"/>
                    <a:pt x="88900" y="59690"/>
                    <a:pt x="124460" y="59690"/>
                  </a:cubicBezTo>
                  <a:lnTo>
                    <a:pt x="63790891" y="59690"/>
                  </a:lnTo>
                  <a:moveTo>
                    <a:pt x="63790891" y="0"/>
                  </a:moveTo>
                  <a:lnTo>
                    <a:pt x="124460" y="0"/>
                  </a:lnTo>
                  <a:cubicBezTo>
                    <a:pt x="55880" y="0"/>
                    <a:pt x="0" y="55880"/>
                    <a:pt x="0" y="124460"/>
                  </a:cubicBezTo>
                  <a:lnTo>
                    <a:pt x="0" y="33729820"/>
                  </a:lnTo>
                  <a:cubicBezTo>
                    <a:pt x="0" y="33798399"/>
                    <a:pt x="55880" y="33854281"/>
                    <a:pt x="124460" y="33854281"/>
                  </a:cubicBezTo>
                  <a:lnTo>
                    <a:pt x="63790891" y="33854281"/>
                  </a:lnTo>
                  <a:cubicBezTo>
                    <a:pt x="63859470" y="33854281"/>
                    <a:pt x="63915348" y="33798399"/>
                    <a:pt x="63915348" y="33729820"/>
                  </a:cubicBezTo>
                  <a:lnTo>
                    <a:pt x="63915348" y="124460"/>
                  </a:lnTo>
                  <a:cubicBezTo>
                    <a:pt x="63915348" y="55880"/>
                    <a:pt x="63859470" y="0"/>
                    <a:pt x="63790891" y="0"/>
                  </a:cubicBezTo>
                  <a:close/>
                </a:path>
              </a:pathLst>
            </a:custGeom>
            <a:solidFill>
              <a:srgbClr val="64E688"/>
            </a:solidFill>
          </p:spPr>
        </p:sp>
      </p:grpSp>
      <p:sp>
        <p:nvSpPr>
          <p:cNvPr name="Freeform 7" id="7"/>
          <p:cNvSpPr/>
          <p:nvPr/>
        </p:nvSpPr>
        <p:spPr>
          <a:xfrm flipH="false" flipV="false" rot="0">
            <a:off x="14572698" y="4142884"/>
            <a:ext cx="2532798" cy="2668657"/>
          </a:xfrm>
          <a:custGeom>
            <a:avLst/>
            <a:gdLst/>
            <a:ahLst/>
            <a:cxnLst/>
            <a:rect r="r" b="b" t="t" l="l"/>
            <a:pathLst>
              <a:path h="2668657" w="2532798">
                <a:moveTo>
                  <a:pt x="0" y="0"/>
                </a:moveTo>
                <a:lnTo>
                  <a:pt x="2532798" y="0"/>
                </a:lnTo>
                <a:lnTo>
                  <a:pt x="2532798" y="2668657"/>
                </a:lnTo>
                <a:lnTo>
                  <a:pt x="0" y="266865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bg>
      <p:bgPr>
        <a:solidFill>
          <a:srgbClr val="070707"/>
        </a:solidFill>
      </p:bgPr>
    </p:bg>
    <p:spTree>
      <p:nvGrpSpPr>
        <p:cNvPr id="1" name=""/>
        <p:cNvGrpSpPr/>
        <p:nvPr/>
      </p:nvGrpSpPr>
      <p:grpSpPr>
        <a:xfrm>
          <a:off x="0" y="0"/>
          <a:ext cx="0" cy="0"/>
          <a:chOff x="0" y="0"/>
          <a:chExt cx="0" cy="0"/>
        </a:xfrm>
      </p:grpSpPr>
      <p:sp>
        <p:nvSpPr>
          <p:cNvPr name="Freeform 2" id="2"/>
          <p:cNvSpPr/>
          <p:nvPr/>
        </p:nvSpPr>
        <p:spPr>
          <a:xfrm flipH="false" flipV="false" rot="0">
            <a:off x="15643473" y="7707388"/>
            <a:ext cx="2463920" cy="2438890"/>
          </a:xfrm>
          <a:custGeom>
            <a:avLst/>
            <a:gdLst/>
            <a:ahLst/>
            <a:cxnLst/>
            <a:rect r="r" b="b" t="t" l="l"/>
            <a:pathLst>
              <a:path h="2438890" w="2463920">
                <a:moveTo>
                  <a:pt x="0" y="0"/>
                </a:moveTo>
                <a:lnTo>
                  <a:pt x="2463920" y="0"/>
                </a:lnTo>
                <a:lnTo>
                  <a:pt x="2463920" y="2438889"/>
                </a:lnTo>
                <a:lnTo>
                  <a:pt x="0" y="2438889"/>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87164" y="7707388"/>
            <a:ext cx="2166960" cy="2438890"/>
          </a:xfrm>
          <a:custGeom>
            <a:avLst/>
            <a:gdLst/>
            <a:ahLst/>
            <a:cxnLst/>
            <a:rect r="r" b="b" t="t" l="l"/>
            <a:pathLst>
              <a:path h="2438890" w="2166960">
                <a:moveTo>
                  <a:pt x="0" y="0"/>
                </a:moveTo>
                <a:lnTo>
                  <a:pt x="2166960" y="0"/>
                </a:lnTo>
                <a:lnTo>
                  <a:pt x="2166960" y="2438889"/>
                </a:lnTo>
                <a:lnTo>
                  <a:pt x="0" y="243888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6375357" y="3003574"/>
            <a:ext cx="5537287" cy="3326486"/>
          </a:xfrm>
          <a:custGeom>
            <a:avLst/>
            <a:gdLst/>
            <a:ahLst/>
            <a:cxnLst/>
            <a:rect r="r" b="b" t="t" l="l"/>
            <a:pathLst>
              <a:path h="3326486" w="5537287">
                <a:moveTo>
                  <a:pt x="0" y="0"/>
                </a:moveTo>
                <a:lnTo>
                  <a:pt x="5537286" y="0"/>
                </a:lnTo>
                <a:lnTo>
                  <a:pt x="5537286" y="3326486"/>
                </a:lnTo>
                <a:lnTo>
                  <a:pt x="0" y="3326486"/>
                </a:lnTo>
                <a:lnTo>
                  <a:pt x="0" y="0"/>
                </a:lnTo>
                <a:close/>
              </a:path>
            </a:pathLst>
          </a:custGeom>
          <a:blipFill>
            <a:blip r:embed="rId6"/>
            <a:stretch>
              <a:fillRect l="0" t="-10904" r="0" b="0"/>
            </a:stretch>
          </a:blipFill>
        </p:spPr>
      </p:sp>
      <p:sp>
        <p:nvSpPr>
          <p:cNvPr name="Freeform 5" id="5"/>
          <p:cNvSpPr/>
          <p:nvPr/>
        </p:nvSpPr>
        <p:spPr>
          <a:xfrm flipH="false" flipV="false" rot="0">
            <a:off x="15643473" y="190362"/>
            <a:ext cx="2463920" cy="2450481"/>
          </a:xfrm>
          <a:custGeom>
            <a:avLst/>
            <a:gdLst/>
            <a:ahLst/>
            <a:cxnLst/>
            <a:rect r="r" b="b" t="t" l="l"/>
            <a:pathLst>
              <a:path h="2450481" w="2463920">
                <a:moveTo>
                  <a:pt x="0" y="0"/>
                </a:moveTo>
                <a:lnTo>
                  <a:pt x="2463920" y="0"/>
                </a:lnTo>
                <a:lnTo>
                  <a:pt x="2463920" y="2450481"/>
                </a:lnTo>
                <a:lnTo>
                  <a:pt x="0" y="245048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1718769">
            <a:off x="117212" y="722702"/>
            <a:ext cx="3512398" cy="1385801"/>
          </a:xfrm>
          <a:custGeom>
            <a:avLst/>
            <a:gdLst/>
            <a:ahLst/>
            <a:cxnLst/>
            <a:rect r="r" b="b" t="t" l="l"/>
            <a:pathLst>
              <a:path h="1385801" w="3512398">
                <a:moveTo>
                  <a:pt x="0" y="0"/>
                </a:moveTo>
                <a:lnTo>
                  <a:pt x="3512398" y="0"/>
                </a:lnTo>
                <a:lnTo>
                  <a:pt x="3512398" y="1385801"/>
                </a:lnTo>
                <a:lnTo>
                  <a:pt x="0" y="138580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7" id="7"/>
          <p:cNvSpPr txBox="true"/>
          <p:nvPr/>
        </p:nvSpPr>
        <p:spPr>
          <a:xfrm rot="0">
            <a:off x="3870722" y="1256542"/>
            <a:ext cx="10546556" cy="1384301"/>
          </a:xfrm>
          <a:prstGeom prst="rect">
            <a:avLst/>
          </a:prstGeom>
        </p:spPr>
        <p:txBody>
          <a:bodyPr anchor="t" rtlCol="false" tIns="0" lIns="0" bIns="0" rIns="0">
            <a:spAutoFit/>
          </a:bodyPr>
          <a:lstStyle/>
          <a:p>
            <a:pPr algn="ctr">
              <a:lnSpc>
                <a:spcPts val="5599"/>
              </a:lnSpc>
              <a:spcBef>
                <a:spcPct val="0"/>
              </a:spcBef>
            </a:pPr>
            <a:r>
              <a:rPr lang="en-US" b="true" sz="3999">
                <a:solidFill>
                  <a:srgbClr val="FFFFFF"/>
                </a:solidFill>
                <a:latin typeface="Heebo Medium"/>
                <a:ea typeface="Heebo Medium"/>
                <a:cs typeface="Heebo Medium"/>
                <a:sym typeface="Heebo Medium"/>
              </a:rPr>
              <a:t>Requisitos del Sistema - Gestión de Productos</a:t>
            </a:r>
          </a:p>
          <a:p>
            <a:pPr algn="ctr">
              <a:lnSpc>
                <a:spcPts val="5599"/>
              </a:lnSpc>
              <a:spcBef>
                <a:spcPct val="0"/>
              </a:spcBef>
            </a:pPr>
            <a:r>
              <a:rPr lang="en-US" b="true" sz="3999">
                <a:solidFill>
                  <a:srgbClr val="FFFFFF"/>
                </a:solidFill>
                <a:latin typeface="Heebo Medium"/>
                <a:ea typeface="Heebo Medium"/>
                <a:cs typeface="Heebo Medium"/>
                <a:sym typeface="Heebo Medium"/>
              </a:rPr>
              <a:t>(RF-001)</a:t>
            </a:r>
          </a:p>
        </p:txBody>
      </p:sp>
      <p:sp>
        <p:nvSpPr>
          <p:cNvPr name="TextBox 8" id="8"/>
          <p:cNvSpPr txBox="true"/>
          <p:nvPr/>
        </p:nvSpPr>
        <p:spPr>
          <a:xfrm rot="0">
            <a:off x="3076277" y="6464299"/>
            <a:ext cx="12135445" cy="2794001"/>
          </a:xfrm>
          <a:prstGeom prst="rect">
            <a:avLst/>
          </a:prstGeom>
        </p:spPr>
        <p:txBody>
          <a:bodyPr anchor="t" rtlCol="false" tIns="0" lIns="0" bIns="0" rIns="0">
            <a:spAutoFit/>
          </a:bodyPr>
          <a:lstStyle/>
          <a:p>
            <a:pPr algn="ctr">
              <a:lnSpc>
                <a:spcPts val="5599"/>
              </a:lnSpc>
              <a:spcBef>
                <a:spcPct val="0"/>
              </a:spcBef>
            </a:pPr>
            <a:r>
              <a:rPr lang="en-US" b="true" sz="3999">
                <a:solidFill>
                  <a:srgbClr val="FFFFFF"/>
                </a:solidFill>
                <a:latin typeface="Heebo Medium"/>
                <a:ea typeface="Heebo Medium"/>
                <a:cs typeface="Heebo Medium"/>
                <a:sym typeface="Heebo Medium"/>
              </a:rPr>
              <a:t>Registro automatizado de productos con datos clave.</a:t>
            </a:r>
          </a:p>
          <a:p>
            <a:pPr algn="ctr">
              <a:lnSpc>
                <a:spcPts val="5599"/>
              </a:lnSpc>
              <a:spcBef>
                <a:spcPct val="0"/>
              </a:spcBef>
            </a:pPr>
            <a:r>
              <a:rPr lang="en-US" b="true" sz="3999">
                <a:solidFill>
                  <a:srgbClr val="FFFFFF"/>
                </a:solidFill>
                <a:latin typeface="Heebo Medium"/>
                <a:ea typeface="Heebo Medium"/>
                <a:cs typeface="Heebo Medium"/>
                <a:sym typeface="Heebo Medium"/>
              </a:rPr>
              <a:t>Generación de ID única por producto.</a:t>
            </a:r>
          </a:p>
          <a:p>
            <a:pPr algn="ctr">
              <a:lnSpc>
                <a:spcPts val="5599"/>
              </a:lnSpc>
              <a:spcBef>
                <a:spcPct val="0"/>
              </a:spcBef>
            </a:pPr>
            <a:r>
              <a:rPr lang="en-US" b="true" sz="3999">
                <a:solidFill>
                  <a:srgbClr val="FFFFFF"/>
                </a:solidFill>
                <a:latin typeface="Heebo Medium"/>
                <a:ea typeface="Heebo Medium"/>
                <a:cs typeface="Heebo Medium"/>
                <a:sym typeface="Heebo Medium"/>
              </a:rPr>
              <a:t>Verificación de productos duplicados.</a:t>
            </a:r>
          </a:p>
          <a:p>
            <a:pPr algn="ctr">
              <a:lnSpc>
                <a:spcPts val="5599"/>
              </a:lnSpc>
              <a:spcBef>
                <a:spcPct val="0"/>
              </a:spcBef>
            </a:pPr>
            <a:r>
              <a:rPr lang="en-US" b="true" sz="3999">
                <a:solidFill>
                  <a:srgbClr val="FFFFFF"/>
                </a:solidFill>
                <a:latin typeface="Heebo Medium"/>
                <a:ea typeface="Heebo Medium"/>
                <a:cs typeface="Heebo Medium"/>
                <a:sym typeface="Heebo Medium"/>
              </a:rPr>
              <a:t>Importación masiva de datos.</a:t>
            </a: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bg>
      <p:bgPr>
        <a:solidFill>
          <a:srgbClr val="070707"/>
        </a:solidFill>
      </p:bgPr>
    </p:bg>
    <p:spTree>
      <p:nvGrpSpPr>
        <p:cNvPr id="1" name=""/>
        <p:cNvGrpSpPr/>
        <p:nvPr/>
      </p:nvGrpSpPr>
      <p:grpSpPr>
        <a:xfrm>
          <a:off x="0" y="0"/>
          <a:ext cx="0" cy="0"/>
          <a:chOff x="0" y="0"/>
          <a:chExt cx="0" cy="0"/>
        </a:xfrm>
      </p:grpSpPr>
      <p:sp>
        <p:nvSpPr>
          <p:cNvPr name="Freeform 2" id="2"/>
          <p:cNvSpPr/>
          <p:nvPr/>
        </p:nvSpPr>
        <p:spPr>
          <a:xfrm flipH="false" flipV="false" rot="0">
            <a:off x="11131989" y="3755581"/>
            <a:ext cx="5832278" cy="4244975"/>
          </a:xfrm>
          <a:custGeom>
            <a:avLst/>
            <a:gdLst/>
            <a:ahLst/>
            <a:cxnLst/>
            <a:rect r="r" b="b" t="t" l="l"/>
            <a:pathLst>
              <a:path h="4244975" w="5832278">
                <a:moveTo>
                  <a:pt x="0" y="0"/>
                </a:moveTo>
                <a:lnTo>
                  <a:pt x="5832278" y="0"/>
                </a:lnTo>
                <a:lnTo>
                  <a:pt x="5832278" y="4244976"/>
                </a:lnTo>
                <a:lnTo>
                  <a:pt x="0" y="4244976"/>
                </a:lnTo>
                <a:lnTo>
                  <a:pt x="0" y="0"/>
                </a:lnTo>
                <a:close/>
              </a:path>
            </a:pathLst>
          </a:custGeom>
          <a:blipFill>
            <a:blip r:embed="rId2"/>
            <a:stretch>
              <a:fillRect l="-22784" t="0" r="-22784" b="0"/>
            </a:stretch>
          </a:blipFill>
        </p:spPr>
      </p:sp>
      <p:sp>
        <p:nvSpPr>
          <p:cNvPr name="TextBox 3" id="3"/>
          <p:cNvSpPr txBox="true"/>
          <p:nvPr/>
        </p:nvSpPr>
        <p:spPr>
          <a:xfrm rot="0">
            <a:off x="3604468" y="952500"/>
            <a:ext cx="11079063" cy="1384301"/>
          </a:xfrm>
          <a:prstGeom prst="rect">
            <a:avLst/>
          </a:prstGeom>
        </p:spPr>
        <p:txBody>
          <a:bodyPr anchor="t" rtlCol="false" tIns="0" lIns="0" bIns="0" rIns="0">
            <a:spAutoFit/>
          </a:bodyPr>
          <a:lstStyle/>
          <a:p>
            <a:pPr algn="ctr">
              <a:lnSpc>
                <a:spcPts val="5599"/>
              </a:lnSpc>
              <a:spcBef>
                <a:spcPct val="0"/>
              </a:spcBef>
            </a:pPr>
            <a:r>
              <a:rPr lang="en-US" b="true" sz="3999">
                <a:solidFill>
                  <a:srgbClr val="FFFFFF"/>
                </a:solidFill>
                <a:latin typeface="Heebo Medium"/>
                <a:ea typeface="Heebo Medium"/>
                <a:cs typeface="Heebo Medium"/>
                <a:sym typeface="Heebo Medium"/>
              </a:rPr>
              <a:t>Requisitos del Sistema - Gestión de Proveedores</a:t>
            </a:r>
          </a:p>
          <a:p>
            <a:pPr algn="ctr">
              <a:lnSpc>
                <a:spcPts val="5599"/>
              </a:lnSpc>
              <a:spcBef>
                <a:spcPct val="0"/>
              </a:spcBef>
            </a:pPr>
            <a:r>
              <a:rPr lang="en-US" b="true" sz="3999">
                <a:solidFill>
                  <a:srgbClr val="FFFFFF"/>
                </a:solidFill>
                <a:latin typeface="Heebo Medium"/>
                <a:ea typeface="Heebo Medium"/>
                <a:cs typeface="Heebo Medium"/>
                <a:sym typeface="Heebo Medium"/>
              </a:rPr>
              <a:t>(RF-002)</a:t>
            </a:r>
          </a:p>
        </p:txBody>
      </p:sp>
      <p:sp>
        <p:nvSpPr>
          <p:cNvPr name="TextBox 4" id="4"/>
          <p:cNvSpPr txBox="true"/>
          <p:nvPr/>
        </p:nvSpPr>
        <p:spPr>
          <a:xfrm rot="0">
            <a:off x="1335121" y="3688906"/>
            <a:ext cx="8870958" cy="4311650"/>
          </a:xfrm>
          <a:prstGeom prst="rect">
            <a:avLst/>
          </a:prstGeom>
        </p:spPr>
        <p:txBody>
          <a:bodyPr anchor="t" rtlCol="false" tIns="0" lIns="0" bIns="0" rIns="0">
            <a:spAutoFit/>
          </a:bodyPr>
          <a:lstStyle/>
          <a:p>
            <a:pPr algn="ctr">
              <a:lnSpc>
                <a:spcPts val="4899"/>
              </a:lnSpc>
              <a:spcBef>
                <a:spcPct val="0"/>
              </a:spcBef>
            </a:pPr>
            <a:r>
              <a:rPr lang="en-US" b="true" sz="3499">
                <a:solidFill>
                  <a:srgbClr val="FFFFFF"/>
                </a:solidFill>
                <a:latin typeface="Heebo Medium"/>
                <a:ea typeface="Heebo Medium"/>
                <a:cs typeface="Heebo Medium"/>
                <a:sym typeface="Heebo Medium"/>
              </a:rPr>
              <a:t>Registro completo de proveedores.</a:t>
            </a:r>
          </a:p>
          <a:p>
            <a:pPr algn="ctr">
              <a:lnSpc>
                <a:spcPts val="4899"/>
              </a:lnSpc>
              <a:spcBef>
                <a:spcPct val="0"/>
              </a:spcBef>
            </a:pPr>
            <a:r>
              <a:rPr lang="en-US" b="true" sz="3499">
                <a:solidFill>
                  <a:srgbClr val="FFFFFF"/>
                </a:solidFill>
                <a:latin typeface="Heebo Medium"/>
                <a:ea typeface="Heebo Medium"/>
                <a:cs typeface="Heebo Medium"/>
                <a:sym typeface="Heebo Medium"/>
              </a:rPr>
              <a:t>Actualización y mantenimiento de información.</a:t>
            </a:r>
          </a:p>
          <a:p>
            <a:pPr algn="ctr">
              <a:lnSpc>
                <a:spcPts val="4899"/>
              </a:lnSpc>
              <a:spcBef>
                <a:spcPct val="0"/>
              </a:spcBef>
            </a:pPr>
            <a:r>
              <a:rPr lang="en-US" b="true" sz="3499">
                <a:solidFill>
                  <a:srgbClr val="FFFFFF"/>
                </a:solidFill>
                <a:latin typeface="Heebo Medium"/>
                <a:ea typeface="Heebo Medium"/>
                <a:cs typeface="Heebo Medium"/>
                <a:sym typeface="Heebo Medium"/>
              </a:rPr>
              <a:t>Generación de informes históricos y evaluación de rendimiento.</a:t>
            </a:r>
          </a:p>
          <a:p>
            <a:pPr algn="ctr">
              <a:lnSpc>
                <a:spcPts val="4899"/>
              </a:lnSpc>
              <a:spcBef>
                <a:spcPct val="0"/>
              </a:spcBef>
            </a:pPr>
            <a:r>
              <a:rPr lang="en-US" b="true" sz="3499">
                <a:solidFill>
                  <a:srgbClr val="FFFFFF"/>
                </a:solidFill>
                <a:latin typeface="Heebo Medium"/>
                <a:ea typeface="Heebo Medium"/>
                <a:cs typeface="Heebo Medium"/>
                <a:sym typeface="Heebo Medium"/>
              </a:rPr>
              <a:t>Pedidos automatizados basados ​​en inventario.</a:t>
            </a:r>
          </a:p>
        </p:txBody>
      </p:sp>
      <p:grpSp>
        <p:nvGrpSpPr>
          <p:cNvPr name="Group 5" id="5"/>
          <p:cNvGrpSpPr/>
          <p:nvPr/>
        </p:nvGrpSpPr>
        <p:grpSpPr>
          <a:xfrm rot="0">
            <a:off x="1079281" y="561257"/>
            <a:ext cx="16419623" cy="8697043"/>
            <a:chOff x="0" y="0"/>
            <a:chExt cx="63915348" cy="33854280"/>
          </a:xfrm>
        </p:grpSpPr>
        <p:sp>
          <p:nvSpPr>
            <p:cNvPr name="Freeform 6" id="6"/>
            <p:cNvSpPr/>
            <p:nvPr/>
          </p:nvSpPr>
          <p:spPr>
            <a:xfrm flipH="false" flipV="false" rot="0">
              <a:off x="0" y="0"/>
              <a:ext cx="63915348" cy="33854281"/>
            </a:xfrm>
            <a:custGeom>
              <a:avLst/>
              <a:gdLst/>
              <a:ahLst/>
              <a:cxnLst/>
              <a:rect r="r" b="b" t="t" l="l"/>
              <a:pathLst>
                <a:path h="33854281" w="63915348">
                  <a:moveTo>
                    <a:pt x="63790891" y="59690"/>
                  </a:moveTo>
                  <a:cubicBezTo>
                    <a:pt x="63826448" y="59690"/>
                    <a:pt x="63855656" y="88900"/>
                    <a:pt x="63855656" y="124460"/>
                  </a:cubicBezTo>
                  <a:lnTo>
                    <a:pt x="63855656" y="33729820"/>
                  </a:lnTo>
                  <a:cubicBezTo>
                    <a:pt x="63855656" y="33765381"/>
                    <a:pt x="63826448" y="33794591"/>
                    <a:pt x="63790891" y="33794591"/>
                  </a:cubicBezTo>
                  <a:lnTo>
                    <a:pt x="124460" y="33794591"/>
                  </a:lnTo>
                  <a:cubicBezTo>
                    <a:pt x="88900" y="33794591"/>
                    <a:pt x="59690" y="33765381"/>
                    <a:pt x="59690" y="33729820"/>
                  </a:cubicBezTo>
                  <a:lnTo>
                    <a:pt x="59690" y="124460"/>
                  </a:lnTo>
                  <a:cubicBezTo>
                    <a:pt x="59690" y="88900"/>
                    <a:pt x="88900" y="59690"/>
                    <a:pt x="124460" y="59690"/>
                  </a:cubicBezTo>
                  <a:lnTo>
                    <a:pt x="63790891" y="59690"/>
                  </a:lnTo>
                  <a:moveTo>
                    <a:pt x="63790891" y="0"/>
                  </a:moveTo>
                  <a:lnTo>
                    <a:pt x="124460" y="0"/>
                  </a:lnTo>
                  <a:cubicBezTo>
                    <a:pt x="55880" y="0"/>
                    <a:pt x="0" y="55880"/>
                    <a:pt x="0" y="124460"/>
                  </a:cubicBezTo>
                  <a:lnTo>
                    <a:pt x="0" y="33729820"/>
                  </a:lnTo>
                  <a:cubicBezTo>
                    <a:pt x="0" y="33798399"/>
                    <a:pt x="55880" y="33854281"/>
                    <a:pt x="124460" y="33854281"/>
                  </a:cubicBezTo>
                  <a:lnTo>
                    <a:pt x="63790891" y="33854281"/>
                  </a:lnTo>
                  <a:cubicBezTo>
                    <a:pt x="63859470" y="33854281"/>
                    <a:pt x="63915348" y="33798399"/>
                    <a:pt x="63915348" y="33729820"/>
                  </a:cubicBezTo>
                  <a:lnTo>
                    <a:pt x="63915348" y="124460"/>
                  </a:lnTo>
                  <a:cubicBezTo>
                    <a:pt x="63915348" y="55880"/>
                    <a:pt x="63859470" y="0"/>
                    <a:pt x="63790891" y="0"/>
                  </a:cubicBezTo>
                  <a:close/>
                </a:path>
              </a:pathLst>
            </a:custGeom>
            <a:solidFill>
              <a:srgbClr val="64E688"/>
            </a:solidFill>
          </p:spPr>
        </p:sp>
      </p:gr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bg>
      <p:bgPr>
        <a:solidFill>
          <a:srgbClr val="070707"/>
        </a:solidFill>
      </p:bgPr>
    </p:bg>
    <p:spTree>
      <p:nvGrpSpPr>
        <p:cNvPr id="1" name=""/>
        <p:cNvGrpSpPr/>
        <p:nvPr/>
      </p:nvGrpSpPr>
      <p:grpSpPr>
        <a:xfrm>
          <a:off x="0" y="0"/>
          <a:ext cx="0" cy="0"/>
          <a:chOff x="0" y="0"/>
          <a:chExt cx="0" cy="0"/>
        </a:xfrm>
      </p:grpSpPr>
      <p:sp>
        <p:nvSpPr>
          <p:cNvPr name="Freeform 2" id="2"/>
          <p:cNvSpPr/>
          <p:nvPr/>
        </p:nvSpPr>
        <p:spPr>
          <a:xfrm flipH="false" flipV="false" rot="0">
            <a:off x="162847" y="297312"/>
            <a:ext cx="2760801" cy="2770877"/>
          </a:xfrm>
          <a:custGeom>
            <a:avLst/>
            <a:gdLst/>
            <a:ahLst/>
            <a:cxnLst/>
            <a:rect r="r" b="b" t="t" l="l"/>
            <a:pathLst>
              <a:path h="2770877" w="2760801">
                <a:moveTo>
                  <a:pt x="0" y="0"/>
                </a:moveTo>
                <a:lnTo>
                  <a:pt x="2760800" y="0"/>
                </a:lnTo>
                <a:lnTo>
                  <a:pt x="2760800" y="2770877"/>
                </a:lnTo>
                <a:lnTo>
                  <a:pt x="0" y="277087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5617280" y="7537591"/>
            <a:ext cx="2171543" cy="1926751"/>
          </a:xfrm>
          <a:custGeom>
            <a:avLst/>
            <a:gdLst/>
            <a:ahLst/>
            <a:cxnLst/>
            <a:rect r="r" b="b" t="t" l="l"/>
            <a:pathLst>
              <a:path h="1926751" w="2171543">
                <a:moveTo>
                  <a:pt x="0" y="0"/>
                </a:moveTo>
                <a:lnTo>
                  <a:pt x="2171543" y="0"/>
                </a:lnTo>
                <a:lnTo>
                  <a:pt x="2171543" y="1926752"/>
                </a:lnTo>
                <a:lnTo>
                  <a:pt x="0" y="192675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488973" y="7334501"/>
            <a:ext cx="2434675" cy="2405517"/>
          </a:xfrm>
          <a:custGeom>
            <a:avLst/>
            <a:gdLst/>
            <a:ahLst/>
            <a:cxnLst/>
            <a:rect r="r" b="b" t="t" l="l"/>
            <a:pathLst>
              <a:path h="2405517" w="2434675">
                <a:moveTo>
                  <a:pt x="0" y="0"/>
                </a:moveTo>
                <a:lnTo>
                  <a:pt x="2434674" y="0"/>
                </a:lnTo>
                <a:lnTo>
                  <a:pt x="2434674" y="2405517"/>
                </a:lnTo>
                <a:lnTo>
                  <a:pt x="0" y="240551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4979811" y="632009"/>
            <a:ext cx="2809012" cy="2436179"/>
          </a:xfrm>
          <a:custGeom>
            <a:avLst/>
            <a:gdLst/>
            <a:ahLst/>
            <a:cxnLst/>
            <a:rect r="r" b="b" t="t" l="l"/>
            <a:pathLst>
              <a:path h="2436179" w="2809012">
                <a:moveTo>
                  <a:pt x="0" y="0"/>
                </a:moveTo>
                <a:lnTo>
                  <a:pt x="2809012" y="0"/>
                </a:lnTo>
                <a:lnTo>
                  <a:pt x="2809012" y="2436180"/>
                </a:lnTo>
                <a:lnTo>
                  <a:pt x="0" y="243618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6" id="6"/>
          <p:cNvSpPr txBox="true"/>
          <p:nvPr/>
        </p:nvSpPr>
        <p:spPr>
          <a:xfrm rot="0">
            <a:off x="5406851" y="952500"/>
            <a:ext cx="7474297" cy="1384301"/>
          </a:xfrm>
          <a:prstGeom prst="rect">
            <a:avLst/>
          </a:prstGeom>
        </p:spPr>
        <p:txBody>
          <a:bodyPr anchor="t" rtlCol="false" tIns="0" lIns="0" bIns="0" rIns="0">
            <a:spAutoFit/>
          </a:bodyPr>
          <a:lstStyle/>
          <a:p>
            <a:pPr algn="ctr">
              <a:lnSpc>
                <a:spcPts val="5599"/>
              </a:lnSpc>
              <a:spcBef>
                <a:spcPct val="0"/>
              </a:spcBef>
            </a:pPr>
            <a:r>
              <a:rPr lang="en-US" b="true" sz="3999">
                <a:solidFill>
                  <a:srgbClr val="FFFFFF"/>
                </a:solidFill>
                <a:latin typeface="Heebo Medium"/>
                <a:ea typeface="Heebo Medium"/>
                <a:cs typeface="Heebo Medium"/>
                <a:sym typeface="Heebo Medium"/>
              </a:rPr>
              <a:t> Entradas y Salidas de Productos</a:t>
            </a:r>
          </a:p>
          <a:p>
            <a:pPr algn="ctr">
              <a:lnSpc>
                <a:spcPts val="5599"/>
              </a:lnSpc>
              <a:spcBef>
                <a:spcPct val="0"/>
              </a:spcBef>
            </a:pPr>
            <a:r>
              <a:rPr lang="en-US" b="true" sz="3999">
                <a:solidFill>
                  <a:srgbClr val="FFFFFF"/>
                </a:solidFill>
                <a:latin typeface="Heebo Medium"/>
                <a:ea typeface="Heebo Medium"/>
                <a:cs typeface="Heebo Medium"/>
                <a:sym typeface="Heebo Medium"/>
              </a:rPr>
              <a:t>(RF-003)</a:t>
            </a:r>
          </a:p>
        </p:txBody>
      </p:sp>
      <p:sp>
        <p:nvSpPr>
          <p:cNvPr name="TextBox 7" id="7"/>
          <p:cNvSpPr txBox="true"/>
          <p:nvPr/>
        </p:nvSpPr>
        <p:spPr>
          <a:xfrm rot="0">
            <a:off x="3604202" y="3548798"/>
            <a:ext cx="11079596" cy="4203701"/>
          </a:xfrm>
          <a:prstGeom prst="rect">
            <a:avLst/>
          </a:prstGeom>
        </p:spPr>
        <p:txBody>
          <a:bodyPr anchor="t" rtlCol="false" tIns="0" lIns="0" bIns="0" rIns="0">
            <a:spAutoFit/>
          </a:bodyPr>
          <a:lstStyle/>
          <a:p>
            <a:pPr algn="ctr">
              <a:lnSpc>
                <a:spcPts val="5599"/>
              </a:lnSpc>
              <a:spcBef>
                <a:spcPct val="0"/>
              </a:spcBef>
            </a:pPr>
            <a:r>
              <a:rPr lang="en-US" b="true" sz="3999">
                <a:solidFill>
                  <a:srgbClr val="FFFFFF"/>
                </a:solidFill>
                <a:latin typeface="Heebo Medium"/>
                <a:ea typeface="Heebo Medium"/>
                <a:cs typeface="Heebo Medium"/>
                <a:sym typeface="Heebo Medium"/>
              </a:rPr>
              <a:t>Registro en tiempo real de entradas y salidas.</a:t>
            </a:r>
          </a:p>
          <a:p>
            <a:pPr algn="ctr">
              <a:lnSpc>
                <a:spcPts val="5599"/>
              </a:lnSpc>
              <a:spcBef>
                <a:spcPct val="0"/>
              </a:spcBef>
            </a:pPr>
            <a:r>
              <a:rPr lang="en-US" b="true" sz="3999">
                <a:solidFill>
                  <a:srgbClr val="FFFFFF"/>
                </a:solidFill>
                <a:latin typeface="Heebo Medium"/>
                <a:ea typeface="Heebo Medium"/>
                <a:cs typeface="Heebo Medium"/>
                <a:sym typeface="Heebo Medium"/>
              </a:rPr>
              <a:t>Rastreabilidad completa de movimientos históricos.</a:t>
            </a:r>
          </a:p>
          <a:p>
            <a:pPr algn="ctr">
              <a:lnSpc>
                <a:spcPts val="5599"/>
              </a:lnSpc>
              <a:spcBef>
                <a:spcPct val="0"/>
              </a:spcBef>
            </a:pPr>
            <a:r>
              <a:rPr lang="en-US" b="true" sz="3999">
                <a:solidFill>
                  <a:srgbClr val="FFFFFF"/>
                </a:solidFill>
                <a:latin typeface="Heebo Medium"/>
                <a:ea typeface="Heebo Medium"/>
                <a:cs typeface="Heebo Medium"/>
                <a:sym typeface="Heebo Medium"/>
              </a:rPr>
              <a:t>Registro de devoluciones y ajustes automáticos en inventario.</a:t>
            </a:r>
          </a:p>
          <a:p>
            <a:pPr algn="ctr">
              <a:lnSpc>
                <a:spcPts val="5599"/>
              </a:lnSpc>
              <a:spcBef>
                <a:spcPct val="0"/>
              </a:spcBef>
            </a:pPr>
            <a:r>
              <a:rPr lang="en-US" b="true" sz="3999">
                <a:solidFill>
                  <a:srgbClr val="FFFFFF"/>
                </a:solidFill>
                <a:latin typeface="Heebo Medium"/>
                <a:ea typeface="Heebo Medium"/>
                <a:cs typeface="Heebo Medium"/>
                <a:sym typeface="Heebo Medium"/>
              </a:rPr>
              <a:t>Alertas para movimientos excepcionales.</a:t>
            </a:r>
          </a:p>
        </p:txBody>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bg>
      <p:bgPr>
        <a:solidFill>
          <a:srgbClr val="070707"/>
        </a:solidFill>
      </p:bgPr>
    </p:bg>
    <p:spTree>
      <p:nvGrpSpPr>
        <p:cNvPr id="1" name=""/>
        <p:cNvGrpSpPr/>
        <p:nvPr/>
      </p:nvGrpSpPr>
      <p:grpSpPr>
        <a:xfrm>
          <a:off x="0" y="0"/>
          <a:ext cx="0" cy="0"/>
          <a:chOff x="0" y="0"/>
          <a:chExt cx="0" cy="0"/>
        </a:xfrm>
      </p:grpSpPr>
      <p:sp>
        <p:nvSpPr>
          <p:cNvPr name="Freeform 2" id="2"/>
          <p:cNvSpPr/>
          <p:nvPr/>
        </p:nvSpPr>
        <p:spPr>
          <a:xfrm flipH="false" flipV="false" rot="0">
            <a:off x="1449809" y="3019721"/>
            <a:ext cx="7694191" cy="5727501"/>
          </a:xfrm>
          <a:custGeom>
            <a:avLst/>
            <a:gdLst/>
            <a:ahLst/>
            <a:cxnLst/>
            <a:rect r="r" b="b" t="t" l="l"/>
            <a:pathLst>
              <a:path h="5727501" w="7694191">
                <a:moveTo>
                  <a:pt x="0" y="0"/>
                </a:moveTo>
                <a:lnTo>
                  <a:pt x="7694191" y="0"/>
                </a:lnTo>
                <a:lnTo>
                  <a:pt x="7694191" y="5727501"/>
                </a:lnTo>
                <a:lnTo>
                  <a:pt x="0" y="5727501"/>
                </a:lnTo>
                <a:lnTo>
                  <a:pt x="0" y="0"/>
                </a:lnTo>
                <a:close/>
              </a:path>
            </a:pathLst>
          </a:custGeom>
          <a:blipFill>
            <a:blip r:embed="rId2"/>
            <a:stretch>
              <a:fillRect l="0" t="0" r="-11658" b="0"/>
            </a:stretch>
          </a:blipFill>
        </p:spPr>
      </p:sp>
      <p:sp>
        <p:nvSpPr>
          <p:cNvPr name="TextBox 3" id="3"/>
          <p:cNvSpPr txBox="true"/>
          <p:nvPr/>
        </p:nvSpPr>
        <p:spPr>
          <a:xfrm rot="0">
            <a:off x="10142973" y="3038671"/>
            <a:ext cx="6666541" cy="5613401"/>
          </a:xfrm>
          <a:prstGeom prst="rect">
            <a:avLst/>
          </a:prstGeom>
        </p:spPr>
        <p:txBody>
          <a:bodyPr anchor="t" rtlCol="false" tIns="0" lIns="0" bIns="0" rIns="0">
            <a:spAutoFit/>
          </a:bodyPr>
          <a:lstStyle/>
          <a:p>
            <a:pPr algn="ctr">
              <a:lnSpc>
                <a:spcPts val="5599"/>
              </a:lnSpc>
              <a:spcBef>
                <a:spcPct val="0"/>
              </a:spcBef>
            </a:pPr>
            <a:r>
              <a:rPr lang="en-US" b="true" sz="3999">
                <a:solidFill>
                  <a:srgbClr val="FFFFFF"/>
                </a:solidFill>
                <a:latin typeface="Heebo Medium"/>
                <a:ea typeface="Heebo Medium"/>
                <a:cs typeface="Heebo Medium"/>
                <a:sym typeface="Heebo Medium"/>
              </a:rPr>
              <a:t>Auditorías automáticas para comparar inventario físico y digital.</a:t>
            </a:r>
          </a:p>
          <a:p>
            <a:pPr algn="ctr">
              <a:lnSpc>
                <a:spcPts val="5599"/>
              </a:lnSpc>
              <a:spcBef>
                <a:spcPct val="0"/>
              </a:spcBef>
            </a:pPr>
            <a:r>
              <a:rPr lang="en-US" b="true" sz="3999">
                <a:solidFill>
                  <a:srgbClr val="FFFFFF"/>
                </a:solidFill>
                <a:latin typeface="Heebo Medium"/>
                <a:ea typeface="Heebo Medium"/>
                <a:cs typeface="Heebo Medium"/>
                <a:sym typeface="Heebo Medium"/>
              </a:rPr>
              <a:t>Visualización de resultados de auditorías en tiempo real.</a:t>
            </a:r>
          </a:p>
          <a:p>
            <a:pPr algn="ctr">
              <a:lnSpc>
                <a:spcPts val="5599"/>
              </a:lnSpc>
              <a:spcBef>
                <a:spcPct val="0"/>
              </a:spcBef>
            </a:pPr>
            <a:r>
              <a:rPr lang="en-US" b="true" sz="3999">
                <a:solidFill>
                  <a:srgbClr val="FFFFFF"/>
                </a:solidFill>
                <a:latin typeface="Heebo Medium"/>
                <a:ea typeface="Heebo Medium"/>
                <a:cs typeface="Heebo Medium"/>
                <a:sym typeface="Heebo Medium"/>
              </a:rPr>
              <a:t>Generación de recomendaciones e informes históricos.</a:t>
            </a:r>
          </a:p>
        </p:txBody>
      </p:sp>
      <p:grpSp>
        <p:nvGrpSpPr>
          <p:cNvPr name="Group 4" id="4"/>
          <p:cNvGrpSpPr/>
          <p:nvPr/>
        </p:nvGrpSpPr>
        <p:grpSpPr>
          <a:xfrm rot="0">
            <a:off x="9912990" y="3019721"/>
            <a:ext cx="7346310" cy="5727501"/>
            <a:chOff x="0" y="0"/>
            <a:chExt cx="28596390" cy="22294985"/>
          </a:xfrm>
        </p:grpSpPr>
        <p:sp>
          <p:nvSpPr>
            <p:cNvPr name="Freeform 5" id="5"/>
            <p:cNvSpPr/>
            <p:nvPr/>
          </p:nvSpPr>
          <p:spPr>
            <a:xfrm flipH="false" flipV="false" rot="0">
              <a:off x="0" y="0"/>
              <a:ext cx="28596391" cy="22294985"/>
            </a:xfrm>
            <a:custGeom>
              <a:avLst/>
              <a:gdLst/>
              <a:ahLst/>
              <a:cxnLst/>
              <a:rect r="r" b="b" t="t" l="l"/>
              <a:pathLst>
                <a:path h="22294985" w="28596391">
                  <a:moveTo>
                    <a:pt x="28471930" y="59690"/>
                  </a:moveTo>
                  <a:cubicBezTo>
                    <a:pt x="28507491" y="59690"/>
                    <a:pt x="28536702" y="88900"/>
                    <a:pt x="28536702" y="124460"/>
                  </a:cubicBezTo>
                  <a:lnTo>
                    <a:pt x="28536702" y="22170524"/>
                  </a:lnTo>
                  <a:cubicBezTo>
                    <a:pt x="28536702" y="22206085"/>
                    <a:pt x="28507491" y="22235295"/>
                    <a:pt x="28471930" y="22235295"/>
                  </a:cubicBezTo>
                  <a:lnTo>
                    <a:pt x="124460" y="22235295"/>
                  </a:lnTo>
                  <a:cubicBezTo>
                    <a:pt x="88900" y="22235295"/>
                    <a:pt x="59690" y="22206085"/>
                    <a:pt x="59690" y="22170524"/>
                  </a:cubicBezTo>
                  <a:lnTo>
                    <a:pt x="59690" y="124460"/>
                  </a:lnTo>
                  <a:cubicBezTo>
                    <a:pt x="59690" y="88900"/>
                    <a:pt x="88900" y="59690"/>
                    <a:pt x="124460" y="59690"/>
                  </a:cubicBezTo>
                  <a:lnTo>
                    <a:pt x="28471930" y="59690"/>
                  </a:lnTo>
                  <a:moveTo>
                    <a:pt x="28471930" y="0"/>
                  </a:moveTo>
                  <a:lnTo>
                    <a:pt x="124460" y="0"/>
                  </a:lnTo>
                  <a:cubicBezTo>
                    <a:pt x="55880" y="0"/>
                    <a:pt x="0" y="55880"/>
                    <a:pt x="0" y="124460"/>
                  </a:cubicBezTo>
                  <a:lnTo>
                    <a:pt x="0" y="22170524"/>
                  </a:lnTo>
                  <a:cubicBezTo>
                    <a:pt x="0" y="22239105"/>
                    <a:pt x="55880" y="22294985"/>
                    <a:pt x="124460" y="22294985"/>
                  </a:cubicBezTo>
                  <a:lnTo>
                    <a:pt x="28471930" y="22294985"/>
                  </a:lnTo>
                  <a:cubicBezTo>
                    <a:pt x="28540509" y="22294985"/>
                    <a:pt x="28596391" y="22239105"/>
                    <a:pt x="28596391" y="22170524"/>
                  </a:cubicBezTo>
                  <a:lnTo>
                    <a:pt x="28596391" y="124460"/>
                  </a:lnTo>
                  <a:cubicBezTo>
                    <a:pt x="28596391" y="55880"/>
                    <a:pt x="28540509" y="0"/>
                    <a:pt x="28471930" y="0"/>
                  </a:cubicBezTo>
                  <a:close/>
                </a:path>
              </a:pathLst>
            </a:custGeom>
            <a:solidFill>
              <a:srgbClr val="64E688">
                <a:alpha val="49804"/>
              </a:srgbClr>
            </a:solidFill>
          </p:spPr>
        </p:sp>
      </p:grpSp>
      <p:sp>
        <p:nvSpPr>
          <p:cNvPr name="Freeform 6" id="6"/>
          <p:cNvSpPr/>
          <p:nvPr/>
        </p:nvSpPr>
        <p:spPr>
          <a:xfrm flipH="false" flipV="false" rot="0">
            <a:off x="14378157" y="323914"/>
            <a:ext cx="2881143" cy="2215861"/>
          </a:xfrm>
          <a:custGeom>
            <a:avLst/>
            <a:gdLst/>
            <a:ahLst/>
            <a:cxnLst/>
            <a:rect r="r" b="b" t="t" l="l"/>
            <a:pathLst>
              <a:path h="2215861" w="2881143">
                <a:moveTo>
                  <a:pt x="0" y="0"/>
                </a:moveTo>
                <a:lnTo>
                  <a:pt x="2881143" y="0"/>
                </a:lnTo>
                <a:lnTo>
                  <a:pt x="2881143" y="2215861"/>
                </a:lnTo>
                <a:lnTo>
                  <a:pt x="0" y="221586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1449809" y="323914"/>
            <a:ext cx="2185070" cy="2185070"/>
          </a:xfrm>
          <a:custGeom>
            <a:avLst/>
            <a:gdLst/>
            <a:ahLst/>
            <a:cxnLst/>
            <a:rect r="r" b="b" t="t" l="l"/>
            <a:pathLst>
              <a:path h="2185070" w="2185070">
                <a:moveTo>
                  <a:pt x="0" y="0"/>
                </a:moveTo>
                <a:lnTo>
                  <a:pt x="2185070" y="0"/>
                </a:lnTo>
                <a:lnTo>
                  <a:pt x="2185070" y="2185070"/>
                </a:lnTo>
                <a:lnTo>
                  <a:pt x="0" y="218507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8" id="8"/>
          <p:cNvSpPr txBox="true"/>
          <p:nvPr/>
        </p:nvSpPr>
        <p:spPr>
          <a:xfrm rot="0">
            <a:off x="5745435" y="952500"/>
            <a:ext cx="6797129" cy="1384301"/>
          </a:xfrm>
          <a:prstGeom prst="rect">
            <a:avLst/>
          </a:prstGeom>
        </p:spPr>
        <p:txBody>
          <a:bodyPr anchor="t" rtlCol="false" tIns="0" lIns="0" bIns="0" rIns="0">
            <a:spAutoFit/>
          </a:bodyPr>
          <a:lstStyle/>
          <a:p>
            <a:pPr algn="ctr">
              <a:lnSpc>
                <a:spcPts val="5599"/>
              </a:lnSpc>
              <a:spcBef>
                <a:spcPct val="0"/>
              </a:spcBef>
            </a:pPr>
            <a:r>
              <a:rPr lang="en-US" b="true" sz="3999">
                <a:solidFill>
                  <a:srgbClr val="FFFFFF"/>
                </a:solidFill>
                <a:latin typeface="Heebo Medium"/>
                <a:ea typeface="Heebo Medium"/>
                <a:cs typeface="Heebo Medium"/>
                <a:sym typeface="Heebo Medium"/>
              </a:rPr>
              <a:t> Logística Interna y Auditorías</a:t>
            </a:r>
          </a:p>
          <a:p>
            <a:pPr algn="ctr">
              <a:lnSpc>
                <a:spcPts val="5599"/>
              </a:lnSpc>
              <a:spcBef>
                <a:spcPct val="0"/>
              </a:spcBef>
            </a:pPr>
            <a:r>
              <a:rPr lang="en-US" b="true" sz="3999">
                <a:solidFill>
                  <a:srgbClr val="FFFFFF"/>
                </a:solidFill>
                <a:latin typeface="Heebo Medium"/>
                <a:ea typeface="Heebo Medium"/>
                <a:cs typeface="Heebo Medium"/>
                <a:sym typeface="Heebo Medium"/>
              </a:rPr>
              <a:t>(RF-004)</a:t>
            </a:r>
          </a:p>
        </p:txBody>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bg>
      <p:bgPr>
        <a:solidFill>
          <a:srgbClr val="070707"/>
        </a:solidFill>
      </p:bgPr>
    </p:bg>
    <p:spTree>
      <p:nvGrpSpPr>
        <p:cNvPr id="1" name=""/>
        <p:cNvGrpSpPr/>
        <p:nvPr/>
      </p:nvGrpSpPr>
      <p:grpSpPr>
        <a:xfrm>
          <a:off x="0" y="0"/>
          <a:ext cx="0" cy="0"/>
          <a:chOff x="0" y="0"/>
          <a:chExt cx="0" cy="0"/>
        </a:xfrm>
      </p:grpSpPr>
      <p:sp>
        <p:nvSpPr>
          <p:cNvPr name="Freeform 2" id="2"/>
          <p:cNvSpPr/>
          <p:nvPr/>
        </p:nvSpPr>
        <p:spPr>
          <a:xfrm flipH="false" flipV="false" rot="-2700000">
            <a:off x="15247380" y="1279972"/>
            <a:ext cx="1585038" cy="2110826"/>
          </a:xfrm>
          <a:custGeom>
            <a:avLst/>
            <a:gdLst/>
            <a:ahLst/>
            <a:cxnLst/>
            <a:rect r="r" b="b" t="t" l="l"/>
            <a:pathLst>
              <a:path h="2110826" w="1585038">
                <a:moveTo>
                  <a:pt x="0" y="0"/>
                </a:moveTo>
                <a:lnTo>
                  <a:pt x="1585038" y="0"/>
                </a:lnTo>
                <a:lnTo>
                  <a:pt x="1585038" y="2110826"/>
                </a:lnTo>
                <a:lnTo>
                  <a:pt x="0" y="211082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3473866" y="4963644"/>
            <a:ext cx="3872719" cy="3395082"/>
          </a:xfrm>
          <a:custGeom>
            <a:avLst/>
            <a:gdLst/>
            <a:ahLst/>
            <a:cxnLst/>
            <a:rect r="r" b="b" t="t" l="l"/>
            <a:pathLst>
              <a:path h="3395082" w="3872719">
                <a:moveTo>
                  <a:pt x="0" y="0"/>
                </a:moveTo>
                <a:lnTo>
                  <a:pt x="3872719" y="0"/>
                </a:lnTo>
                <a:lnTo>
                  <a:pt x="3872719" y="3395083"/>
                </a:lnTo>
                <a:lnTo>
                  <a:pt x="0" y="3395083"/>
                </a:lnTo>
                <a:lnTo>
                  <a:pt x="0" y="0"/>
                </a:lnTo>
                <a:close/>
              </a:path>
            </a:pathLst>
          </a:custGeom>
          <a:blipFill>
            <a:blip r:embed="rId4"/>
            <a:stretch>
              <a:fillRect l="-29241" t="0" r="-16551" b="-10799"/>
            </a:stretch>
          </a:blipFill>
        </p:spPr>
      </p:sp>
      <p:sp>
        <p:nvSpPr>
          <p:cNvPr name="Freeform 4" id="4"/>
          <p:cNvSpPr/>
          <p:nvPr/>
        </p:nvSpPr>
        <p:spPr>
          <a:xfrm flipH="false" flipV="false" rot="0">
            <a:off x="1028700" y="4963644"/>
            <a:ext cx="4762096" cy="3395082"/>
          </a:xfrm>
          <a:custGeom>
            <a:avLst/>
            <a:gdLst/>
            <a:ahLst/>
            <a:cxnLst/>
            <a:rect r="r" b="b" t="t" l="l"/>
            <a:pathLst>
              <a:path h="3395082" w="4762096">
                <a:moveTo>
                  <a:pt x="0" y="0"/>
                </a:moveTo>
                <a:lnTo>
                  <a:pt x="4762096" y="0"/>
                </a:lnTo>
                <a:lnTo>
                  <a:pt x="4762096" y="3395083"/>
                </a:lnTo>
                <a:lnTo>
                  <a:pt x="0" y="3395083"/>
                </a:lnTo>
                <a:lnTo>
                  <a:pt x="0" y="0"/>
                </a:lnTo>
                <a:close/>
              </a:path>
            </a:pathLst>
          </a:custGeom>
          <a:blipFill>
            <a:blip r:embed="rId5"/>
            <a:stretch>
              <a:fillRect l="0" t="0" r="-7007" b="0"/>
            </a:stretch>
          </a:blipFill>
        </p:spPr>
      </p:sp>
      <p:sp>
        <p:nvSpPr>
          <p:cNvPr name="TextBox 5" id="5"/>
          <p:cNvSpPr txBox="true"/>
          <p:nvPr/>
        </p:nvSpPr>
        <p:spPr>
          <a:xfrm rot="0">
            <a:off x="6363943" y="3565870"/>
            <a:ext cx="6538422" cy="4908551"/>
          </a:xfrm>
          <a:prstGeom prst="rect">
            <a:avLst/>
          </a:prstGeom>
        </p:spPr>
        <p:txBody>
          <a:bodyPr anchor="t" rtlCol="false" tIns="0" lIns="0" bIns="0" rIns="0">
            <a:spAutoFit/>
          </a:bodyPr>
          <a:lstStyle/>
          <a:p>
            <a:pPr algn="ctr">
              <a:lnSpc>
                <a:spcPts val="5599"/>
              </a:lnSpc>
              <a:spcBef>
                <a:spcPct val="0"/>
              </a:spcBef>
            </a:pPr>
            <a:r>
              <a:rPr lang="en-US" b="true" sz="3999">
                <a:solidFill>
                  <a:srgbClr val="FFFFFF"/>
                </a:solidFill>
                <a:latin typeface="Heebo Medium"/>
                <a:ea typeface="Heebo Medium"/>
                <a:cs typeface="Heebo Medium"/>
                <a:sym typeface="Heebo Medium"/>
              </a:rPr>
              <a:t>Filtros avanzados por local, proveedor y categoría.</a:t>
            </a:r>
          </a:p>
          <a:p>
            <a:pPr algn="ctr">
              <a:lnSpc>
                <a:spcPts val="5599"/>
              </a:lnSpc>
              <a:spcBef>
                <a:spcPct val="0"/>
              </a:spcBef>
            </a:pPr>
            <a:r>
              <a:rPr lang="en-US" b="true" sz="3999">
                <a:solidFill>
                  <a:srgbClr val="FFFFFF"/>
                </a:solidFill>
                <a:latin typeface="Heebo Medium"/>
                <a:ea typeface="Heebo Medium"/>
                <a:cs typeface="Heebo Medium"/>
                <a:sym typeface="Heebo Medium"/>
              </a:rPr>
              <a:t>Exportación de informes en PDF y Excel.</a:t>
            </a:r>
          </a:p>
          <a:p>
            <a:pPr algn="ctr">
              <a:lnSpc>
                <a:spcPts val="5599"/>
              </a:lnSpc>
              <a:spcBef>
                <a:spcPct val="0"/>
              </a:spcBef>
            </a:pPr>
            <a:r>
              <a:rPr lang="en-US" b="true" sz="3999">
                <a:solidFill>
                  <a:srgbClr val="FFFFFF"/>
                </a:solidFill>
                <a:latin typeface="Heebo Medium"/>
                <a:ea typeface="Heebo Medium"/>
                <a:cs typeface="Heebo Medium"/>
                <a:sym typeface="Heebo Medium"/>
              </a:rPr>
              <a:t>Uso de gráficos visuales (barras, líneas, tortas) para tendencias de inventario.</a:t>
            </a:r>
          </a:p>
        </p:txBody>
      </p:sp>
      <p:sp>
        <p:nvSpPr>
          <p:cNvPr name="Freeform 6" id="6"/>
          <p:cNvSpPr/>
          <p:nvPr/>
        </p:nvSpPr>
        <p:spPr>
          <a:xfrm flipH="false" flipV="false" rot="2158617">
            <a:off x="1996316" y="1308090"/>
            <a:ext cx="1721835" cy="2373457"/>
          </a:xfrm>
          <a:custGeom>
            <a:avLst/>
            <a:gdLst/>
            <a:ahLst/>
            <a:cxnLst/>
            <a:rect r="r" b="b" t="t" l="l"/>
            <a:pathLst>
              <a:path h="2373457" w="1721835">
                <a:moveTo>
                  <a:pt x="0" y="0"/>
                </a:moveTo>
                <a:lnTo>
                  <a:pt x="1721835" y="0"/>
                </a:lnTo>
                <a:lnTo>
                  <a:pt x="1721835" y="2373457"/>
                </a:lnTo>
                <a:lnTo>
                  <a:pt x="0" y="237345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7" id="7"/>
          <p:cNvSpPr txBox="true"/>
          <p:nvPr/>
        </p:nvSpPr>
        <p:spPr>
          <a:xfrm rot="0">
            <a:off x="7062893" y="952500"/>
            <a:ext cx="5140523" cy="1384301"/>
          </a:xfrm>
          <a:prstGeom prst="rect">
            <a:avLst/>
          </a:prstGeom>
        </p:spPr>
        <p:txBody>
          <a:bodyPr anchor="t" rtlCol="false" tIns="0" lIns="0" bIns="0" rIns="0">
            <a:spAutoFit/>
          </a:bodyPr>
          <a:lstStyle/>
          <a:p>
            <a:pPr algn="ctr">
              <a:lnSpc>
                <a:spcPts val="5599"/>
              </a:lnSpc>
              <a:spcBef>
                <a:spcPct val="0"/>
              </a:spcBef>
            </a:pPr>
            <a:r>
              <a:rPr lang="en-US" b="true" sz="3999">
                <a:solidFill>
                  <a:srgbClr val="FFFFFF"/>
                </a:solidFill>
                <a:latin typeface="Heebo Medium"/>
                <a:ea typeface="Heebo Medium"/>
                <a:cs typeface="Heebo Medium"/>
                <a:sym typeface="Heebo Medium"/>
              </a:rPr>
              <a:t>Reportes de Inventario</a:t>
            </a:r>
          </a:p>
          <a:p>
            <a:pPr algn="ctr">
              <a:lnSpc>
                <a:spcPts val="5599"/>
              </a:lnSpc>
              <a:spcBef>
                <a:spcPct val="0"/>
              </a:spcBef>
            </a:pPr>
            <a:r>
              <a:rPr lang="en-US" b="true" sz="3999">
                <a:solidFill>
                  <a:srgbClr val="FFFFFF"/>
                </a:solidFill>
                <a:latin typeface="Heebo Medium"/>
                <a:ea typeface="Heebo Medium"/>
                <a:cs typeface="Heebo Medium"/>
                <a:sym typeface="Heebo Medium"/>
              </a:rPr>
              <a:t>(RF-005)</a:t>
            </a:r>
          </a:p>
        </p:txBody>
      </p:sp>
    </p:spTree>
  </p:cSld>
  <p:clrMapOvr>
    <a:masterClrMapping/>
  </p:clrMapOvr>
</p:sld>
</file>

<file path=ppt/slides/slide36.xml><?xml version="1.0" encoding="utf-8"?>
<p:sld xmlns:p="http://schemas.openxmlformats.org/presentationml/2006/main" xmlns:a="http://schemas.openxmlformats.org/drawingml/2006/main">
  <p:cSld>
    <p:bg>
      <p:bgPr>
        <a:solidFill>
          <a:srgbClr val="070707"/>
        </a:solidFill>
      </p:bgPr>
    </p:bg>
    <p:spTree>
      <p:nvGrpSpPr>
        <p:cNvPr id="1" name=""/>
        <p:cNvGrpSpPr/>
        <p:nvPr/>
      </p:nvGrpSpPr>
      <p:grpSpPr>
        <a:xfrm>
          <a:off x="0" y="0"/>
          <a:ext cx="0" cy="0"/>
          <a:chOff x="0" y="0"/>
          <a:chExt cx="0" cy="0"/>
        </a:xfrm>
      </p:grpSpPr>
      <p:sp>
        <p:nvSpPr>
          <p:cNvPr name="TextBox 2" id="2"/>
          <p:cNvSpPr txBox="true"/>
          <p:nvPr/>
        </p:nvSpPr>
        <p:spPr>
          <a:xfrm rot="0">
            <a:off x="7307864" y="786623"/>
            <a:ext cx="3672273" cy="854707"/>
          </a:xfrm>
          <a:prstGeom prst="rect">
            <a:avLst/>
          </a:prstGeom>
        </p:spPr>
        <p:txBody>
          <a:bodyPr anchor="t" rtlCol="false" tIns="0" lIns="0" bIns="0" rIns="0">
            <a:spAutoFit/>
          </a:bodyPr>
          <a:lstStyle/>
          <a:p>
            <a:pPr algn="l">
              <a:lnSpc>
                <a:spcPts val="6709"/>
              </a:lnSpc>
            </a:pPr>
            <a:r>
              <a:rPr lang="en-US" sz="5590" b="true">
                <a:solidFill>
                  <a:srgbClr val="FFFFFF"/>
                </a:solidFill>
                <a:latin typeface="Heebo Ultra-Bold"/>
                <a:ea typeface="Heebo Ultra-Bold"/>
                <a:cs typeface="Heebo Ultra-Bold"/>
                <a:sym typeface="Heebo Ultra-Bold"/>
              </a:rPr>
              <a:t>Diagramas</a:t>
            </a:r>
          </a:p>
        </p:txBody>
      </p:sp>
      <p:sp>
        <p:nvSpPr>
          <p:cNvPr name="TextBox 3" id="3"/>
          <p:cNvSpPr txBox="true"/>
          <p:nvPr/>
        </p:nvSpPr>
        <p:spPr>
          <a:xfrm rot="0">
            <a:off x="1028700" y="3355975"/>
            <a:ext cx="16230600" cy="3498851"/>
          </a:xfrm>
          <a:prstGeom prst="rect">
            <a:avLst/>
          </a:prstGeom>
        </p:spPr>
        <p:txBody>
          <a:bodyPr anchor="t" rtlCol="false" tIns="0" lIns="0" bIns="0" rIns="0">
            <a:spAutoFit/>
          </a:bodyPr>
          <a:lstStyle/>
          <a:p>
            <a:pPr algn="ctr">
              <a:lnSpc>
                <a:spcPts val="5599"/>
              </a:lnSpc>
              <a:spcBef>
                <a:spcPct val="0"/>
              </a:spcBef>
            </a:pPr>
            <a:r>
              <a:rPr lang="en-US" b="true" sz="3999">
                <a:solidFill>
                  <a:srgbClr val="FFFFFF"/>
                </a:solidFill>
                <a:latin typeface="Heebo Medium"/>
                <a:ea typeface="Heebo Medium"/>
                <a:cs typeface="Heebo Medium"/>
                <a:sym typeface="Heebo Medium"/>
              </a:rPr>
              <a:t>Los diagramas son herramientas visuales que representan los procesos y módulos del sistema:</a:t>
            </a:r>
          </a:p>
          <a:p>
            <a:pPr algn="ctr">
              <a:lnSpc>
                <a:spcPts val="5599"/>
              </a:lnSpc>
              <a:spcBef>
                <a:spcPct val="0"/>
              </a:spcBef>
            </a:pPr>
            <a:r>
              <a:rPr lang="en-US" b="true" sz="3999">
                <a:solidFill>
                  <a:srgbClr val="FFFFFF"/>
                </a:solidFill>
                <a:latin typeface="Heebo Medium"/>
                <a:ea typeface="Heebo Medium"/>
                <a:cs typeface="Heebo Medium"/>
                <a:sym typeface="Heebo Medium"/>
              </a:rPr>
              <a:t>Diagramas FFBD para flujos funcionales.</a:t>
            </a:r>
          </a:p>
          <a:p>
            <a:pPr algn="ctr">
              <a:lnSpc>
                <a:spcPts val="5599"/>
              </a:lnSpc>
              <a:spcBef>
                <a:spcPct val="0"/>
              </a:spcBef>
            </a:pPr>
            <a:r>
              <a:rPr lang="en-US" b="true" sz="3999">
                <a:solidFill>
                  <a:srgbClr val="FFFFFF"/>
                </a:solidFill>
                <a:latin typeface="Heebo Medium"/>
                <a:ea typeface="Heebo Medium"/>
                <a:cs typeface="Heebo Medium"/>
                <a:sym typeface="Heebo Medium"/>
              </a:rPr>
              <a:t>Casos de uso para interacción usuario-sistema.</a:t>
            </a:r>
          </a:p>
          <a:p>
            <a:pPr algn="ctr">
              <a:lnSpc>
                <a:spcPts val="5599"/>
              </a:lnSpc>
              <a:spcBef>
                <a:spcPct val="0"/>
              </a:spcBef>
            </a:pPr>
            <a:r>
              <a:rPr lang="en-US" b="true" sz="3999">
                <a:solidFill>
                  <a:srgbClr val="FFFFFF"/>
                </a:solidFill>
                <a:latin typeface="Heebo Medium"/>
                <a:ea typeface="Heebo Medium"/>
                <a:cs typeface="Heebo Medium"/>
                <a:sym typeface="Heebo Medium"/>
              </a:rPr>
              <a:t>EDT para desglosar el trabajo.</a:t>
            </a:r>
          </a:p>
        </p:txBody>
      </p:sp>
    </p:spTree>
  </p:cSld>
  <p:clrMapOvr>
    <a:masterClrMapping/>
  </p:clrMapOvr>
</p:sld>
</file>

<file path=ppt/slides/slide37.xml><?xml version="1.0" encoding="utf-8"?>
<p:sld xmlns:p="http://schemas.openxmlformats.org/presentationml/2006/main" xmlns:a="http://schemas.openxmlformats.org/drawingml/2006/main">
  <p:cSld>
    <p:bg>
      <p:bgPr>
        <a:solidFill>
          <a:srgbClr val="070707"/>
        </a:solidFill>
      </p:bgPr>
    </p:bg>
    <p:spTree>
      <p:nvGrpSpPr>
        <p:cNvPr id="1" name=""/>
        <p:cNvGrpSpPr/>
        <p:nvPr/>
      </p:nvGrpSpPr>
      <p:grpSpPr>
        <a:xfrm>
          <a:off x="0" y="0"/>
          <a:ext cx="0" cy="0"/>
          <a:chOff x="0" y="0"/>
          <a:chExt cx="0" cy="0"/>
        </a:xfrm>
      </p:grpSpPr>
      <p:sp>
        <p:nvSpPr>
          <p:cNvPr name="TextBox 2" id="2"/>
          <p:cNvSpPr txBox="true"/>
          <p:nvPr/>
        </p:nvSpPr>
        <p:spPr>
          <a:xfrm rot="0">
            <a:off x="6434807" y="952500"/>
            <a:ext cx="5418386" cy="679451"/>
          </a:xfrm>
          <a:prstGeom prst="rect">
            <a:avLst/>
          </a:prstGeom>
        </p:spPr>
        <p:txBody>
          <a:bodyPr anchor="t" rtlCol="false" tIns="0" lIns="0" bIns="0" rIns="0">
            <a:spAutoFit/>
          </a:bodyPr>
          <a:lstStyle/>
          <a:p>
            <a:pPr algn="ctr">
              <a:lnSpc>
                <a:spcPts val="5599"/>
              </a:lnSpc>
              <a:spcBef>
                <a:spcPct val="0"/>
              </a:spcBef>
            </a:pPr>
            <a:r>
              <a:rPr lang="en-US" b="true" sz="3999">
                <a:solidFill>
                  <a:srgbClr val="FFFFFF"/>
                </a:solidFill>
                <a:latin typeface="Heebo Medium"/>
                <a:ea typeface="Heebo Medium"/>
                <a:cs typeface="Heebo Medium"/>
                <a:sym typeface="Heebo Medium"/>
              </a:rPr>
              <a:t>Diagrama FFBD General</a:t>
            </a:r>
          </a:p>
        </p:txBody>
      </p:sp>
      <p:sp>
        <p:nvSpPr>
          <p:cNvPr name="TextBox 3" id="3"/>
          <p:cNvSpPr txBox="true"/>
          <p:nvPr/>
        </p:nvSpPr>
        <p:spPr>
          <a:xfrm rot="0">
            <a:off x="1028700" y="2236863"/>
            <a:ext cx="16230600" cy="1384301"/>
          </a:xfrm>
          <a:prstGeom prst="rect">
            <a:avLst/>
          </a:prstGeom>
        </p:spPr>
        <p:txBody>
          <a:bodyPr anchor="t" rtlCol="false" tIns="0" lIns="0" bIns="0" rIns="0">
            <a:spAutoFit/>
          </a:bodyPr>
          <a:lstStyle/>
          <a:p>
            <a:pPr algn="ctr">
              <a:lnSpc>
                <a:spcPts val="5599"/>
              </a:lnSpc>
              <a:spcBef>
                <a:spcPct val="0"/>
              </a:spcBef>
            </a:pPr>
            <a:r>
              <a:rPr lang="en-US" b="true" sz="3999">
                <a:solidFill>
                  <a:srgbClr val="FFFFFF"/>
                </a:solidFill>
                <a:latin typeface="Heebo Medium"/>
                <a:ea typeface="Heebo Medium"/>
                <a:cs typeface="Heebo Medium"/>
                <a:sym typeface="Heebo Medium"/>
              </a:rPr>
              <a:t>El diagrama FFBD general muestra cómo los módulos del sistema interactúan para cumplir con los objetivos del proyecto.</a:t>
            </a:r>
          </a:p>
        </p:txBody>
      </p:sp>
    </p:spTree>
  </p:cSld>
  <p:clrMapOvr>
    <a:masterClrMapping/>
  </p:clrMapOvr>
</p:sld>
</file>

<file path=ppt/slides/slide38.xml><?xml version="1.0" encoding="utf-8"?>
<p:sld xmlns:p="http://schemas.openxmlformats.org/presentationml/2006/main" xmlns:a="http://schemas.openxmlformats.org/drawingml/2006/main">
  <p:cSld>
    <p:bg>
      <p:bgPr>
        <a:solidFill>
          <a:srgbClr val="070707"/>
        </a:solidFill>
      </p:bgPr>
    </p:bg>
    <p:spTree>
      <p:nvGrpSpPr>
        <p:cNvPr id="1" name=""/>
        <p:cNvGrpSpPr/>
        <p:nvPr/>
      </p:nvGrpSpPr>
      <p:grpSpPr>
        <a:xfrm>
          <a:off x="0" y="0"/>
          <a:ext cx="0" cy="0"/>
          <a:chOff x="0" y="0"/>
          <a:chExt cx="0" cy="0"/>
        </a:xfrm>
      </p:grpSpPr>
      <p:sp>
        <p:nvSpPr>
          <p:cNvPr name="TextBox 2" id="2"/>
          <p:cNvSpPr txBox="true"/>
          <p:nvPr/>
        </p:nvSpPr>
        <p:spPr>
          <a:xfrm rot="0">
            <a:off x="3565029" y="952500"/>
            <a:ext cx="11157942" cy="679451"/>
          </a:xfrm>
          <a:prstGeom prst="rect">
            <a:avLst/>
          </a:prstGeom>
        </p:spPr>
        <p:txBody>
          <a:bodyPr anchor="t" rtlCol="false" tIns="0" lIns="0" bIns="0" rIns="0">
            <a:spAutoFit/>
          </a:bodyPr>
          <a:lstStyle/>
          <a:p>
            <a:pPr algn="ctr">
              <a:lnSpc>
                <a:spcPts val="5599"/>
              </a:lnSpc>
              <a:spcBef>
                <a:spcPct val="0"/>
              </a:spcBef>
            </a:pPr>
            <a:r>
              <a:rPr lang="en-US" b="true" sz="3999">
                <a:solidFill>
                  <a:srgbClr val="FFFFFF"/>
                </a:solidFill>
                <a:latin typeface="Heebo Medium"/>
                <a:ea typeface="Heebo Medium"/>
                <a:cs typeface="Heebo Medium"/>
                <a:sym typeface="Heebo Medium"/>
              </a:rPr>
              <a:t>Diagrama FFBD Detallado - Gestión de Productos</a:t>
            </a:r>
          </a:p>
        </p:txBody>
      </p:sp>
      <p:sp>
        <p:nvSpPr>
          <p:cNvPr name="TextBox 3" id="3"/>
          <p:cNvSpPr txBox="true"/>
          <p:nvPr/>
        </p:nvSpPr>
        <p:spPr>
          <a:xfrm rot="0">
            <a:off x="1028700" y="2730177"/>
            <a:ext cx="16230600" cy="1384301"/>
          </a:xfrm>
          <a:prstGeom prst="rect">
            <a:avLst/>
          </a:prstGeom>
        </p:spPr>
        <p:txBody>
          <a:bodyPr anchor="t" rtlCol="false" tIns="0" lIns="0" bIns="0" rIns="0">
            <a:spAutoFit/>
          </a:bodyPr>
          <a:lstStyle/>
          <a:p>
            <a:pPr algn="ctr">
              <a:lnSpc>
                <a:spcPts val="5599"/>
              </a:lnSpc>
              <a:spcBef>
                <a:spcPct val="0"/>
              </a:spcBef>
            </a:pPr>
            <a:r>
              <a:rPr lang="en-US" b="true" sz="3999">
                <a:solidFill>
                  <a:srgbClr val="FFFFFF"/>
                </a:solidFill>
                <a:latin typeface="Heebo Medium"/>
                <a:ea typeface="Heebo Medium"/>
                <a:cs typeface="Heebo Medium"/>
                <a:sym typeface="Heebo Medium"/>
              </a:rPr>
              <a:t>Este diagrama detalla los pasos funcionales para registrar productos, generar IDs únicos y asociarlos con proveedores.</a:t>
            </a:r>
          </a:p>
        </p:txBody>
      </p:sp>
    </p:spTree>
  </p:cSld>
  <p:clrMapOvr>
    <a:masterClrMapping/>
  </p:clrMapOvr>
</p:sld>
</file>

<file path=ppt/slides/slide39.xml><?xml version="1.0" encoding="utf-8"?>
<p:sld xmlns:p="http://schemas.openxmlformats.org/presentationml/2006/main" xmlns:a="http://schemas.openxmlformats.org/drawingml/2006/main">
  <p:cSld>
    <p:bg>
      <p:bgPr>
        <a:solidFill>
          <a:srgbClr val="070707"/>
        </a:solidFill>
      </p:bgPr>
    </p:bg>
    <p:spTree>
      <p:nvGrpSpPr>
        <p:cNvPr id="1" name=""/>
        <p:cNvGrpSpPr/>
        <p:nvPr/>
      </p:nvGrpSpPr>
      <p:grpSpPr>
        <a:xfrm>
          <a:off x="0" y="0"/>
          <a:ext cx="0" cy="0"/>
          <a:chOff x="0" y="0"/>
          <a:chExt cx="0" cy="0"/>
        </a:xfrm>
      </p:grpSpPr>
      <p:sp>
        <p:nvSpPr>
          <p:cNvPr name="TextBox 2" id="2"/>
          <p:cNvSpPr txBox="true"/>
          <p:nvPr/>
        </p:nvSpPr>
        <p:spPr>
          <a:xfrm rot="0">
            <a:off x="6376020" y="952500"/>
            <a:ext cx="5535960" cy="679451"/>
          </a:xfrm>
          <a:prstGeom prst="rect">
            <a:avLst/>
          </a:prstGeom>
        </p:spPr>
        <p:txBody>
          <a:bodyPr anchor="t" rtlCol="false" tIns="0" lIns="0" bIns="0" rIns="0">
            <a:spAutoFit/>
          </a:bodyPr>
          <a:lstStyle/>
          <a:p>
            <a:pPr algn="ctr">
              <a:lnSpc>
                <a:spcPts val="5599"/>
              </a:lnSpc>
              <a:spcBef>
                <a:spcPct val="0"/>
              </a:spcBef>
            </a:pPr>
            <a:r>
              <a:rPr lang="en-US" b="true" sz="3999">
                <a:solidFill>
                  <a:srgbClr val="FFFFFF"/>
                </a:solidFill>
                <a:latin typeface="Heebo Medium"/>
                <a:ea typeface="Heebo Medium"/>
                <a:cs typeface="Heebo Medium"/>
                <a:sym typeface="Heebo Medium"/>
              </a:rPr>
              <a:t>Casos de Uso Generales</a:t>
            </a:r>
          </a:p>
        </p:txBody>
      </p:sp>
      <p:sp>
        <p:nvSpPr>
          <p:cNvPr name="TextBox 3" id="3"/>
          <p:cNvSpPr txBox="true"/>
          <p:nvPr/>
        </p:nvSpPr>
        <p:spPr>
          <a:xfrm rot="0">
            <a:off x="1028700" y="3355975"/>
            <a:ext cx="16230600" cy="3498851"/>
          </a:xfrm>
          <a:prstGeom prst="rect">
            <a:avLst/>
          </a:prstGeom>
        </p:spPr>
        <p:txBody>
          <a:bodyPr anchor="t" rtlCol="false" tIns="0" lIns="0" bIns="0" rIns="0">
            <a:spAutoFit/>
          </a:bodyPr>
          <a:lstStyle/>
          <a:p>
            <a:pPr algn="ctr">
              <a:lnSpc>
                <a:spcPts val="5599"/>
              </a:lnSpc>
              <a:spcBef>
                <a:spcPct val="0"/>
              </a:spcBef>
            </a:pPr>
            <a:r>
              <a:rPr lang="en-US" b="true" sz="3999">
                <a:solidFill>
                  <a:srgbClr val="FFFFFF"/>
                </a:solidFill>
                <a:latin typeface="Heebo Medium"/>
                <a:ea typeface="Heebo Medium"/>
                <a:cs typeface="Heebo Medium"/>
                <a:sym typeface="Heebo Medium"/>
              </a:rPr>
              <a:t>Los casos de uso representan las interacciones clave entre usuarios y el sistema, como:</a:t>
            </a:r>
          </a:p>
          <a:p>
            <a:pPr algn="ctr">
              <a:lnSpc>
                <a:spcPts val="5599"/>
              </a:lnSpc>
              <a:spcBef>
                <a:spcPct val="0"/>
              </a:spcBef>
            </a:pPr>
            <a:r>
              <a:rPr lang="en-US" b="true" sz="3999">
                <a:solidFill>
                  <a:srgbClr val="FFFFFF"/>
                </a:solidFill>
                <a:latin typeface="Heebo Medium"/>
                <a:ea typeface="Heebo Medium"/>
                <a:cs typeface="Heebo Medium"/>
                <a:sym typeface="Heebo Medium"/>
              </a:rPr>
              <a:t>Registro de productos.</a:t>
            </a:r>
          </a:p>
          <a:p>
            <a:pPr algn="ctr">
              <a:lnSpc>
                <a:spcPts val="5599"/>
              </a:lnSpc>
              <a:spcBef>
                <a:spcPct val="0"/>
              </a:spcBef>
            </a:pPr>
            <a:r>
              <a:rPr lang="en-US" b="true" sz="3999">
                <a:solidFill>
                  <a:srgbClr val="FFFFFF"/>
                </a:solidFill>
                <a:latin typeface="Heebo Medium"/>
                <a:ea typeface="Heebo Medium"/>
                <a:cs typeface="Heebo Medium"/>
                <a:sym typeface="Heebo Medium"/>
              </a:rPr>
              <a:t>Generación de pedidos automatizados.</a:t>
            </a:r>
          </a:p>
          <a:p>
            <a:pPr algn="ctr">
              <a:lnSpc>
                <a:spcPts val="5599"/>
              </a:lnSpc>
              <a:spcBef>
                <a:spcPct val="0"/>
              </a:spcBef>
            </a:pPr>
            <a:r>
              <a:rPr lang="en-US" b="true" sz="3999">
                <a:solidFill>
                  <a:srgbClr val="FFFFFF"/>
                </a:solidFill>
                <a:latin typeface="Heebo Medium"/>
                <a:ea typeface="Heebo Medium"/>
                <a:cs typeface="Heebo Medium"/>
                <a:sym typeface="Heebo Medium"/>
              </a:rPr>
              <a:t>Auditorías de inventario.</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70707"/>
        </a:solidFill>
      </p:bgPr>
    </p:bg>
    <p:spTree>
      <p:nvGrpSpPr>
        <p:cNvPr id="1" name=""/>
        <p:cNvGrpSpPr/>
        <p:nvPr/>
      </p:nvGrpSpPr>
      <p:grpSpPr>
        <a:xfrm>
          <a:off x="0" y="0"/>
          <a:ext cx="0" cy="0"/>
          <a:chOff x="0" y="0"/>
          <a:chExt cx="0" cy="0"/>
        </a:xfrm>
      </p:grpSpPr>
      <p:sp>
        <p:nvSpPr>
          <p:cNvPr name="Freeform 2" id="2"/>
          <p:cNvSpPr/>
          <p:nvPr/>
        </p:nvSpPr>
        <p:spPr>
          <a:xfrm flipH="false" flipV="false" rot="-1738256">
            <a:off x="11093853" y="-1406465"/>
            <a:ext cx="5222621" cy="5242280"/>
          </a:xfrm>
          <a:custGeom>
            <a:avLst/>
            <a:gdLst/>
            <a:ahLst/>
            <a:cxnLst/>
            <a:rect r="r" b="b" t="t" l="l"/>
            <a:pathLst>
              <a:path h="5242280" w="5222621">
                <a:moveTo>
                  <a:pt x="0" y="0"/>
                </a:moveTo>
                <a:lnTo>
                  <a:pt x="5222621" y="0"/>
                </a:lnTo>
                <a:lnTo>
                  <a:pt x="5222621" y="5242279"/>
                </a:lnTo>
                <a:lnTo>
                  <a:pt x="0" y="5242279"/>
                </a:lnTo>
                <a:lnTo>
                  <a:pt x="0" y="0"/>
                </a:lnTo>
                <a:close/>
              </a:path>
            </a:pathLst>
          </a:custGeom>
          <a:blipFill>
            <a:blip r:embed="rId2"/>
            <a:stretch>
              <a:fillRect l="0" t="0" r="0" b="0"/>
            </a:stretch>
          </a:blipFill>
        </p:spPr>
      </p:sp>
      <p:grpSp>
        <p:nvGrpSpPr>
          <p:cNvPr name="Group 3" id="3"/>
          <p:cNvGrpSpPr/>
          <p:nvPr/>
        </p:nvGrpSpPr>
        <p:grpSpPr>
          <a:xfrm rot="0">
            <a:off x="1028700" y="1981086"/>
            <a:ext cx="11653168" cy="5583126"/>
            <a:chOff x="0" y="0"/>
            <a:chExt cx="15537557" cy="7444169"/>
          </a:xfrm>
        </p:grpSpPr>
        <p:sp>
          <p:nvSpPr>
            <p:cNvPr name="TextBox 4" id="4"/>
            <p:cNvSpPr txBox="true"/>
            <p:nvPr/>
          </p:nvSpPr>
          <p:spPr>
            <a:xfrm rot="0">
              <a:off x="0" y="122414"/>
              <a:ext cx="15537557" cy="2809875"/>
            </a:xfrm>
            <a:prstGeom prst="rect">
              <a:avLst/>
            </a:prstGeom>
          </p:spPr>
          <p:txBody>
            <a:bodyPr anchor="t" rtlCol="false" tIns="0" lIns="0" bIns="0" rIns="0">
              <a:spAutoFit/>
            </a:bodyPr>
            <a:lstStyle/>
            <a:p>
              <a:pPr algn="l">
                <a:lnSpc>
                  <a:spcPts val="8369"/>
                </a:lnSpc>
              </a:pPr>
              <a:r>
                <a:rPr lang="en-US" sz="6974" b="true">
                  <a:solidFill>
                    <a:srgbClr val="FFFFFF"/>
                  </a:solidFill>
                  <a:latin typeface="Heebo Ultra-Bold"/>
                  <a:ea typeface="Heebo Ultra-Bold"/>
                  <a:cs typeface="Heebo Ultra-Bold"/>
                  <a:sym typeface="Heebo Ultra-Bold"/>
                </a:rPr>
                <a:t>¿Que buscamos con el proyecto?</a:t>
              </a:r>
            </a:p>
          </p:txBody>
        </p:sp>
        <p:sp>
          <p:nvSpPr>
            <p:cNvPr name="TextBox 5" id="5"/>
            <p:cNvSpPr txBox="true"/>
            <p:nvPr/>
          </p:nvSpPr>
          <p:spPr>
            <a:xfrm rot="0">
              <a:off x="254000" y="3924139"/>
              <a:ext cx="11089057" cy="622723"/>
            </a:xfrm>
            <a:prstGeom prst="rect">
              <a:avLst/>
            </a:prstGeom>
          </p:spPr>
          <p:txBody>
            <a:bodyPr anchor="t" rtlCol="false" tIns="0" lIns="0" bIns="0" rIns="0">
              <a:spAutoFit/>
            </a:bodyPr>
            <a:lstStyle/>
            <a:p>
              <a:pPr algn="l">
                <a:lnSpc>
                  <a:spcPts val="3919"/>
                </a:lnSpc>
              </a:pPr>
            </a:p>
          </p:txBody>
        </p:sp>
        <p:sp>
          <p:nvSpPr>
            <p:cNvPr name="TextBox 6" id="6"/>
            <p:cNvSpPr txBox="true"/>
            <p:nvPr/>
          </p:nvSpPr>
          <p:spPr>
            <a:xfrm rot="0">
              <a:off x="0" y="5484135"/>
              <a:ext cx="15537557" cy="1945217"/>
            </a:xfrm>
            <a:prstGeom prst="rect">
              <a:avLst/>
            </a:prstGeom>
          </p:spPr>
          <p:txBody>
            <a:bodyPr anchor="t" rtlCol="false" tIns="0" lIns="0" bIns="0" rIns="0">
              <a:spAutoFit/>
            </a:bodyPr>
            <a:lstStyle/>
            <a:p>
              <a:pPr algn="l">
                <a:lnSpc>
                  <a:spcPts val="4000"/>
                </a:lnSpc>
              </a:pPr>
              <a:r>
                <a:rPr lang="en-US" sz="2500">
                  <a:solidFill>
                    <a:srgbClr val="FFFFFF"/>
                  </a:solidFill>
                  <a:latin typeface="Heebo"/>
                  <a:ea typeface="Heebo"/>
                  <a:cs typeface="Heebo"/>
                  <a:sym typeface="Heebo"/>
                </a:rPr>
                <a:t>El presente proyecto tiene como propósito principal desarrollar un sistema automatizado de gestión de inventarios que permita a la Óptica Tokio modernizar sus procesos y responder eficazmente a los desafíos operativos. </a:t>
              </a:r>
            </a:p>
          </p:txBody>
        </p:sp>
      </p:grpSp>
      <p:sp>
        <p:nvSpPr>
          <p:cNvPr name="Freeform 7" id="7"/>
          <p:cNvSpPr/>
          <p:nvPr/>
        </p:nvSpPr>
        <p:spPr>
          <a:xfrm flipH="false" flipV="false" rot="2550716">
            <a:off x="15983983" y="5561797"/>
            <a:ext cx="3615482" cy="3290089"/>
          </a:xfrm>
          <a:custGeom>
            <a:avLst/>
            <a:gdLst/>
            <a:ahLst/>
            <a:cxnLst/>
            <a:rect r="r" b="b" t="t" l="l"/>
            <a:pathLst>
              <a:path h="3290089" w="3615482">
                <a:moveTo>
                  <a:pt x="0" y="0"/>
                </a:moveTo>
                <a:lnTo>
                  <a:pt x="3615482" y="0"/>
                </a:lnTo>
                <a:lnTo>
                  <a:pt x="3615482" y="3290089"/>
                </a:lnTo>
                <a:lnTo>
                  <a:pt x="0" y="3290089"/>
                </a:lnTo>
                <a:lnTo>
                  <a:pt x="0" y="0"/>
                </a:lnTo>
                <a:close/>
              </a:path>
            </a:pathLst>
          </a:custGeom>
          <a:blipFill>
            <a:blip r:embed="rId3"/>
            <a:stretch>
              <a:fillRect l="0" t="0" r="0" b="0"/>
            </a:stretch>
          </a:blipFill>
        </p:spPr>
      </p:sp>
    </p:spTree>
  </p:cSld>
  <p:clrMapOvr>
    <a:masterClrMapping/>
  </p:clrMapOvr>
</p:sld>
</file>

<file path=ppt/slides/slide40.xml><?xml version="1.0" encoding="utf-8"?>
<p:sld xmlns:p="http://schemas.openxmlformats.org/presentationml/2006/main" xmlns:a="http://schemas.openxmlformats.org/drawingml/2006/main">
  <p:cSld>
    <p:bg>
      <p:bgPr>
        <a:solidFill>
          <a:srgbClr val="070707"/>
        </a:solidFill>
      </p:bgPr>
    </p:bg>
    <p:spTree>
      <p:nvGrpSpPr>
        <p:cNvPr id="1" name=""/>
        <p:cNvGrpSpPr/>
        <p:nvPr/>
      </p:nvGrpSpPr>
      <p:grpSpPr>
        <a:xfrm>
          <a:off x="0" y="0"/>
          <a:ext cx="0" cy="0"/>
          <a:chOff x="0" y="0"/>
          <a:chExt cx="0" cy="0"/>
        </a:xfrm>
      </p:grpSpPr>
      <p:sp>
        <p:nvSpPr>
          <p:cNvPr name="TextBox 2" id="2"/>
          <p:cNvSpPr txBox="true"/>
          <p:nvPr/>
        </p:nvSpPr>
        <p:spPr>
          <a:xfrm rot="0">
            <a:off x="6312098" y="952500"/>
            <a:ext cx="5663803" cy="679451"/>
          </a:xfrm>
          <a:prstGeom prst="rect">
            <a:avLst/>
          </a:prstGeom>
        </p:spPr>
        <p:txBody>
          <a:bodyPr anchor="t" rtlCol="false" tIns="0" lIns="0" bIns="0" rIns="0">
            <a:spAutoFit/>
          </a:bodyPr>
          <a:lstStyle/>
          <a:p>
            <a:pPr algn="ctr">
              <a:lnSpc>
                <a:spcPts val="5599"/>
              </a:lnSpc>
              <a:spcBef>
                <a:spcPct val="0"/>
              </a:spcBef>
            </a:pPr>
            <a:r>
              <a:rPr lang="en-US" b="true" sz="3999">
                <a:solidFill>
                  <a:srgbClr val="FFFFFF"/>
                </a:solidFill>
                <a:latin typeface="Heebo Medium"/>
                <a:ea typeface="Heebo Medium"/>
                <a:cs typeface="Heebo Medium"/>
                <a:sym typeface="Heebo Medium"/>
              </a:rPr>
              <a:t>Casos de Uso Detallados</a:t>
            </a:r>
          </a:p>
        </p:txBody>
      </p:sp>
      <p:sp>
        <p:nvSpPr>
          <p:cNvPr name="TextBox 3" id="3"/>
          <p:cNvSpPr txBox="true"/>
          <p:nvPr/>
        </p:nvSpPr>
        <p:spPr>
          <a:xfrm rot="0">
            <a:off x="2535882" y="3708400"/>
            <a:ext cx="13216235" cy="2794001"/>
          </a:xfrm>
          <a:prstGeom prst="rect">
            <a:avLst/>
          </a:prstGeom>
        </p:spPr>
        <p:txBody>
          <a:bodyPr anchor="t" rtlCol="false" tIns="0" lIns="0" bIns="0" rIns="0">
            <a:spAutoFit/>
          </a:bodyPr>
          <a:lstStyle/>
          <a:p>
            <a:pPr algn="ctr">
              <a:lnSpc>
                <a:spcPts val="5599"/>
              </a:lnSpc>
              <a:spcBef>
                <a:spcPct val="0"/>
              </a:spcBef>
            </a:pPr>
            <a:r>
              <a:rPr lang="en-US" b="true" sz="3999">
                <a:solidFill>
                  <a:srgbClr val="FFFFFF"/>
                </a:solidFill>
                <a:latin typeface="Heebo Medium"/>
                <a:ea typeface="Heebo Medium"/>
                <a:cs typeface="Heebo Medium"/>
                <a:sym typeface="Heebo Medium"/>
              </a:rPr>
              <a:t>Cada caso de uso cubre funcionalidades específicas para:</a:t>
            </a:r>
          </a:p>
          <a:p>
            <a:pPr algn="ctr">
              <a:lnSpc>
                <a:spcPts val="5599"/>
              </a:lnSpc>
              <a:spcBef>
                <a:spcPct val="0"/>
              </a:spcBef>
            </a:pPr>
            <a:r>
              <a:rPr lang="en-US" b="true" sz="3999">
                <a:solidFill>
                  <a:srgbClr val="FFFFFF"/>
                </a:solidFill>
                <a:latin typeface="Heebo Medium"/>
                <a:ea typeface="Heebo Medium"/>
                <a:cs typeface="Heebo Medium"/>
                <a:sym typeface="Heebo Medium"/>
              </a:rPr>
              <a:t>RF-001: Gestión de productos.</a:t>
            </a:r>
          </a:p>
          <a:p>
            <a:pPr algn="ctr">
              <a:lnSpc>
                <a:spcPts val="5599"/>
              </a:lnSpc>
              <a:spcBef>
                <a:spcPct val="0"/>
              </a:spcBef>
            </a:pPr>
            <a:r>
              <a:rPr lang="en-US" b="true" sz="3999">
                <a:solidFill>
                  <a:srgbClr val="FFFFFF"/>
                </a:solidFill>
                <a:latin typeface="Heebo Medium"/>
                <a:ea typeface="Heebo Medium"/>
                <a:cs typeface="Heebo Medium"/>
                <a:sym typeface="Heebo Medium"/>
              </a:rPr>
              <a:t>RF-002: Gestión de proveedores.</a:t>
            </a:r>
          </a:p>
          <a:p>
            <a:pPr algn="ctr">
              <a:lnSpc>
                <a:spcPts val="5599"/>
              </a:lnSpc>
              <a:spcBef>
                <a:spcPct val="0"/>
              </a:spcBef>
            </a:pPr>
            <a:r>
              <a:rPr lang="en-US" b="true" sz="3999">
                <a:solidFill>
                  <a:srgbClr val="FFFFFF"/>
                </a:solidFill>
                <a:latin typeface="Heebo Medium"/>
                <a:ea typeface="Heebo Medium"/>
                <a:cs typeface="Heebo Medium"/>
                <a:sym typeface="Heebo Medium"/>
              </a:rPr>
              <a:t>RF-003: Entradas y salidas de productos.</a:t>
            </a:r>
          </a:p>
        </p:txBody>
      </p:sp>
    </p:spTree>
  </p:cSld>
  <p:clrMapOvr>
    <a:masterClrMapping/>
  </p:clrMapOvr>
</p:sld>
</file>

<file path=ppt/slides/slide41.xml><?xml version="1.0" encoding="utf-8"?>
<p:sld xmlns:p="http://schemas.openxmlformats.org/presentationml/2006/main" xmlns:a="http://schemas.openxmlformats.org/drawingml/2006/main">
  <p:cSld>
    <p:bg>
      <p:bgPr>
        <a:solidFill>
          <a:srgbClr val="070707"/>
        </a:solidFill>
      </p:bgPr>
    </p:bg>
    <p:spTree>
      <p:nvGrpSpPr>
        <p:cNvPr id="1" name=""/>
        <p:cNvGrpSpPr/>
        <p:nvPr/>
      </p:nvGrpSpPr>
      <p:grpSpPr>
        <a:xfrm>
          <a:off x="0" y="0"/>
          <a:ext cx="0" cy="0"/>
          <a:chOff x="0" y="0"/>
          <a:chExt cx="0" cy="0"/>
        </a:xfrm>
      </p:grpSpPr>
      <p:sp>
        <p:nvSpPr>
          <p:cNvPr name="TextBox 2" id="2"/>
          <p:cNvSpPr txBox="true"/>
          <p:nvPr/>
        </p:nvSpPr>
        <p:spPr>
          <a:xfrm rot="0">
            <a:off x="7215634" y="952500"/>
            <a:ext cx="3856732" cy="679451"/>
          </a:xfrm>
          <a:prstGeom prst="rect">
            <a:avLst/>
          </a:prstGeom>
        </p:spPr>
        <p:txBody>
          <a:bodyPr anchor="t" rtlCol="false" tIns="0" lIns="0" bIns="0" rIns="0">
            <a:spAutoFit/>
          </a:bodyPr>
          <a:lstStyle/>
          <a:p>
            <a:pPr algn="ctr">
              <a:lnSpc>
                <a:spcPts val="5599"/>
              </a:lnSpc>
              <a:spcBef>
                <a:spcPct val="0"/>
              </a:spcBef>
            </a:pPr>
            <a:r>
              <a:rPr lang="en-US" b="true" sz="3999">
                <a:solidFill>
                  <a:srgbClr val="FFFFFF"/>
                </a:solidFill>
                <a:latin typeface="Heebo Medium"/>
                <a:ea typeface="Heebo Medium"/>
                <a:cs typeface="Heebo Medium"/>
                <a:sym typeface="Heebo Medium"/>
              </a:rPr>
              <a:t> EDT del Sistema</a:t>
            </a:r>
          </a:p>
        </p:txBody>
      </p:sp>
      <p:sp>
        <p:nvSpPr>
          <p:cNvPr name="TextBox 3" id="3"/>
          <p:cNvSpPr txBox="true"/>
          <p:nvPr/>
        </p:nvSpPr>
        <p:spPr>
          <a:xfrm rot="0">
            <a:off x="3351535" y="3355975"/>
            <a:ext cx="11584930" cy="3498851"/>
          </a:xfrm>
          <a:prstGeom prst="rect">
            <a:avLst/>
          </a:prstGeom>
        </p:spPr>
        <p:txBody>
          <a:bodyPr anchor="t" rtlCol="false" tIns="0" lIns="0" bIns="0" rIns="0">
            <a:spAutoFit/>
          </a:bodyPr>
          <a:lstStyle/>
          <a:p>
            <a:pPr algn="ctr">
              <a:lnSpc>
                <a:spcPts val="5599"/>
              </a:lnSpc>
              <a:spcBef>
                <a:spcPct val="0"/>
              </a:spcBef>
            </a:pPr>
            <a:r>
              <a:rPr lang="en-US" b="true" sz="3999">
                <a:solidFill>
                  <a:srgbClr val="FFFFFF"/>
                </a:solidFill>
                <a:latin typeface="Heebo Medium"/>
                <a:ea typeface="Heebo Medium"/>
                <a:cs typeface="Heebo Medium"/>
                <a:sym typeface="Heebo Medium"/>
              </a:rPr>
              <a:t>La EDT descompone el proyecto en módulos clave:</a:t>
            </a:r>
          </a:p>
          <a:p>
            <a:pPr algn="ctr">
              <a:lnSpc>
                <a:spcPts val="5599"/>
              </a:lnSpc>
              <a:spcBef>
                <a:spcPct val="0"/>
              </a:spcBef>
            </a:pPr>
            <a:r>
              <a:rPr lang="en-US" b="true" sz="3999">
                <a:solidFill>
                  <a:srgbClr val="FFFFFF"/>
                </a:solidFill>
                <a:latin typeface="Heebo Medium"/>
                <a:ea typeface="Heebo Medium"/>
                <a:cs typeface="Heebo Medium"/>
                <a:sym typeface="Heebo Medium"/>
              </a:rPr>
              <a:t>Almacenes.</a:t>
            </a:r>
          </a:p>
          <a:p>
            <a:pPr algn="ctr">
              <a:lnSpc>
                <a:spcPts val="5599"/>
              </a:lnSpc>
              <a:spcBef>
                <a:spcPct val="0"/>
              </a:spcBef>
            </a:pPr>
            <a:r>
              <a:rPr lang="en-US" b="true" sz="3999">
                <a:solidFill>
                  <a:srgbClr val="FFFFFF"/>
                </a:solidFill>
                <a:latin typeface="Heebo Medium"/>
                <a:ea typeface="Heebo Medium"/>
                <a:cs typeface="Heebo Medium"/>
                <a:sym typeface="Heebo Medium"/>
              </a:rPr>
              <a:t>Proveedores.</a:t>
            </a:r>
          </a:p>
          <a:p>
            <a:pPr algn="ctr">
              <a:lnSpc>
                <a:spcPts val="5599"/>
              </a:lnSpc>
              <a:spcBef>
                <a:spcPct val="0"/>
              </a:spcBef>
            </a:pPr>
            <a:r>
              <a:rPr lang="en-US" b="true" sz="3999">
                <a:solidFill>
                  <a:srgbClr val="FFFFFF"/>
                </a:solidFill>
                <a:latin typeface="Heebo Medium"/>
                <a:ea typeface="Heebo Medium"/>
                <a:cs typeface="Heebo Medium"/>
                <a:sym typeface="Heebo Medium"/>
              </a:rPr>
              <a:t>Logística interna.</a:t>
            </a:r>
          </a:p>
          <a:p>
            <a:pPr algn="ctr">
              <a:lnSpc>
                <a:spcPts val="5599"/>
              </a:lnSpc>
              <a:spcBef>
                <a:spcPct val="0"/>
              </a:spcBef>
            </a:pPr>
            <a:r>
              <a:rPr lang="en-US" b="true" sz="3999">
                <a:solidFill>
                  <a:srgbClr val="FFFFFF"/>
                </a:solidFill>
                <a:latin typeface="Heebo Medium"/>
                <a:ea typeface="Heebo Medium"/>
                <a:cs typeface="Heebo Medium"/>
                <a:sym typeface="Heebo Medium"/>
              </a:rPr>
              <a:t>Auditoría y control de calidad.</a:t>
            </a:r>
          </a:p>
        </p:txBody>
      </p:sp>
    </p:spTree>
  </p:cSld>
  <p:clrMapOvr>
    <a:masterClrMapping/>
  </p:clrMapOvr>
</p:sld>
</file>

<file path=ppt/slides/slide42.xml><?xml version="1.0" encoding="utf-8"?>
<p:sld xmlns:p="http://schemas.openxmlformats.org/presentationml/2006/main" xmlns:a="http://schemas.openxmlformats.org/drawingml/2006/main">
  <p:cSld>
    <p:bg>
      <p:bgPr>
        <a:solidFill>
          <a:srgbClr val="070707"/>
        </a:solidFill>
      </p:bgPr>
    </p:bg>
    <p:spTree>
      <p:nvGrpSpPr>
        <p:cNvPr id="1" name=""/>
        <p:cNvGrpSpPr/>
        <p:nvPr/>
      </p:nvGrpSpPr>
      <p:grpSpPr>
        <a:xfrm>
          <a:off x="0" y="0"/>
          <a:ext cx="0" cy="0"/>
          <a:chOff x="0" y="0"/>
          <a:chExt cx="0" cy="0"/>
        </a:xfrm>
      </p:grpSpPr>
      <p:sp>
        <p:nvSpPr>
          <p:cNvPr name="TextBox 2" id="2"/>
          <p:cNvSpPr txBox="true"/>
          <p:nvPr/>
        </p:nvSpPr>
        <p:spPr>
          <a:xfrm rot="0">
            <a:off x="5900812" y="952500"/>
            <a:ext cx="6486376" cy="679451"/>
          </a:xfrm>
          <a:prstGeom prst="rect">
            <a:avLst/>
          </a:prstGeom>
        </p:spPr>
        <p:txBody>
          <a:bodyPr anchor="t" rtlCol="false" tIns="0" lIns="0" bIns="0" rIns="0">
            <a:spAutoFit/>
          </a:bodyPr>
          <a:lstStyle/>
          <a:p>
            <a:pPr algn="ctr">
              <a:lnSpc>
                <a:spcPts val="5599"/>
              </a:lnSpc>
              <a:spcBef>
                <a:spcPct val="0"/>
              </a:spcBef>
            </a:pPr>
            <a:r>
              <a:rPr lang="en-US" b="true" sz="3999">
                <a:solidFill>
                  <a:srgbClr val="FFFFFF"/>
                </a:solidFill>
                <a:latin typeface="Heebo Medium"/>
                <a:ea typeface="Heebo Medium"/>
                <a:cs typeface="Heebo Medium"/>
                <a:sym typeface="Heebo Medium"/>
              </a:rPr>
              <a:t>Beneficios de los Diagramas</a:t>
            </a:r>
          </a:p>
        </p:txBody>
      </p:sp>
      <p:sp>
        <p:nvSpPr>
          <p:cNvPr name="TextBox 3" id="3"/>
          <p:cNvSpPr txBox="true"/>
          <p:nvPr/>
        </p:nvSpPr>
        <p:spPr>
          <a:xfrm rot="0">
            <a:off x="3700314" y="3708400"/>
            <a:ext cx="10887373" cy="2794001"/>
          </a:xfrm>
          <a:prstGeom prst="rect">
            <a:avLst/>
          </a:prstGeom>
        </p:spPr>
        <p:txBody>
          <a:bodyPr anchor="t" rtlCol="false" tIns="0" lIns="0" bIns="0" rIns="0">
            <a:spAutoFit/>
          </a:bodyPr>
          <a:lstStyle/>
          <a:p>
            <a:pPr algn="ctr">
              <a:lnSpc>
                <a:spcPts val="5599"/>
              </a:lnSpc>
              <a:spcBef>
                <a:spcPct val="0"/>
              </a:spcBef>
            </a:pPr>
            <a:r>
              <a:rPr lang="en-US" b="true" sz="3999">
                <a:solidFill>
                  <a:srgbClr val="FFFFFF"/>
                </a:solidFill>
                <a:latin typeface="Heebo Medium"/>
                <a:ea typeface="Heebo Medium"/>
                <a:cs typeface="Heebo Medium"/>
                <a:sym typeface="Heebo Medium"/>
              </a:rPr>
              <a:t>Los diagramas ayudan a:</a:t>
            </a:r>
          </a:p>
          <a:p>
            <a:pPr algn="ctr">
              <a:lnSpc>
                <a:spcPts val="5599"/>
              </a:lnSpc>
              <a:spcBef>
                <a:spcPct val="0"/>
              </a:spcBef>
            </a:pPr>
            <a:r>
              <a:rPr lang="en-US" b="true" sz="3999">
                <a:solidFill>
                  <a:srgbClr val="FFFFFF"/>
                </a:solidFill>
                <a:latin typeface="Heebo Medium"/>
                <a:ea typeface="Heebo Medium"/>
                <a:cs typeface="Heebo Medium"/>
                <a:sym typeface="Heebo Medium"/>
              </a:rPr>
              <a:t>Visualizar los procesos del sistema.</a:t>
            </a:r>
          </a:p>
          <a:p>
            <a:pPr algn="ctr">
              <a:lnSpc>
                <a:spcPts val="5599"/>
              </a:lnSpc>
              <a:spcBef>
                <a:spcPct val="0"/>
              </a:spcBef>
            </a:pPr>
            <a:r>
              <a:rPr lang="en-US" b="true" sz="3999">
                <a:solidFill>
                  <a:srgbClr val="FFFFFF"/>
                </a:solidFill>
                <a:latin typeface="Heebo Medium"/>
                <a:ea typeface="Heebo Medium"/>
                <a:cs typeface="Heebo Medium"/>
                <a:sym typeface="Heebo Medium"/>
              </a:rPr>
              <a:t>Facilitar la comprensión de los requisitos.</a:t>
            </a:r>
          </a:p>
          <a:p>
            <a:pPr algn="ctr">
              <a:lnSpc>
                <a:spcPts val="5599"/>
              </a:lnSpc>
              <a:spcBef>
                <a:spcPct val="0"/>
              </a:spcBef>
            </a:pPr>
            <a:r>
              <a:rPr lang="en-US" b="true" sz="3999">
                <a:solidFill>
                  <a:srgbClr val="FFFFFF"/>
                </a:solidFill>
                <a:latin typeface="Heebo Medium"/>
                <a:ea typeface="Heebo Medium"/>
                <a:cs typeface="Heebo Medium"/>
                <a:sym typeface="Heebo Medium"/>
              </a:rPr>
              <a:t>Optimizar la planificación y toma de decisiones.</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70707"/>
        </a:solidFill>
      </p:bgPr>
    </p:bg>
    <p:spTree>
      <p:nvGrpSpPr>
        <p:cNvPr id="1" name=""/>
        <p:cNvGrpSpPr/>
        <p:nvPr/>
      </p:nvGrpSpPr>
      <p:grpSpPr>
        <a:xfrm>
          <a:off x="0" y="0"/>
          <a:ext cx="0" cy="0"/>
          <a:chOff x="0" y="0"/>
          <a:chExt cx="0" cy="0"/>
        </a:xfrm>
      </p:grpSpPr>
      <p:grpSp>
        <p:nvGrpSpPr>
          <p:cNvPr name="Group 2" id="2"/>
          <p:cNvGrpSpPr/>
          <p:nvPr/>
        </p:nvGrpSpPr>
        <p:grpSpPr>
          <a:xfrm rot="0">
            <a:off x="1400145" y="1028700"/>
            <a:ext cx="7174726" cy="8229600"/>
            <a:chOff x="0" y="0"/>
            <a:chExt cx="27928479" cy="32034703"/>
          </a:xfrm>
        </p:grpSpPr>
        <p:sp>
          <p:nvSpPr>
            <p:cNvPr name="Freeform 3" id="3"/>
            <p:cNvSpPr/>
            <p:nvPr/>
          </p:nvSpPr>
          <p:spPr>
            <a:xfrm flipH="false" flipV="false" rot="0">
              <a:off x="0" y="0"/>
              <a:ext cx="27928478" cy="32034702"/>
            </a:xfrm>
            <a:custGeom>
              <a:avLst/>
              <a:gdLst/>
              <a:ahLst/>
              <a:cxnLst/>
              <a:rect r="r" b="b" t="t" l="l"/>
              <a:pathLst>
                <a:path h="32034702" w="27928478">
                  <a:moveTo>
                    <a:pt x="27804018" y="59690"/>
                  </a:moveTo>
                  <a:cubicBezTo>
                    <a:pt x="27839578" y="59690"/>
                    <a:pt x="27868789" y="88900"/>
                    <a:pt x="27868789" y="124460"/>
                  </a:cubicBezTo>
                  <a:lnTo>
                    <a:pt x="27868789" y="31910241"/>
                  </a:lnTo>
                  <a:cubicBezTo>
                    <a:pt x="27868789" y="31945802"/>
                    <a:pt x="27839578" y="31975013"/>
                    <a:pt x="27804018" y="31975013"/>
                  </a:cubicBezTo>
                  <a:lnTo>
                    <a:pt x="124460" y="31975013"/>
                  </a:lnTo>
                  <a:cubicBezTo>
                    <a:pt x="88900" y="31975013"/>
                    <a:pt x="59690" y="31945802"/>
                    <a:pt x="59690" y="31910241"/>
                  </a:cubicBezTo>
                  <a:lnTo>
                    <a:pt x="59690" y="124460"/>
                  </a:lnTo>
                  <a:cubicBezTo>
                    <a:pt x="59690" y="88900"/>
                    <a:pt x="88900" y="59690"/>
                    <a:pt x="124460" y="59690"/>
                  </a:cubicBezTo>
                  <a:lnTo>
                    <a:pt x="27804018" y="59690"/>
                  </a:lnTo>
                  <a:moveTo>
                    <a:pt x="27804018" y="0"/>
                  </a:moveTo>
                  <a:lnTo>
                    <a:pt x="124460" y="0"/>
                  </a:lnTo>
                  <a:cubicBezTo>
                    <a:pt x="55880" y="0"/>
                    <a:pt x="0" y="55880"/>
                    <a:pt x="0" y="124460"/>
                  </a:cubicBezTo>
                  <a:lnTo>
                    <a:pt x="0" y="31910241"/>
                  </a:lnTo>
                  <a:cubicBezTo>
                    <a:pt x="0" y="31978823"/>
                    <a:pt x="55880" y="32034702"/>
                    <a:pt x="124460" y="32034702"/>
                  </a:cubicBezTo>
                  <a:lnTo>
                    <a:pt x="27804021" y="32034702"/>
                  </a:lnTo>
                  <a:cubicBezTo>
                    <a:pt x="27872599" y="32034702"/>
                    <a:pt x="27928478" y="31978823"/>
                    <a:pt x="27928478" y="31910241"/>
                  </a:cubicBezTo>
                  <a:lnTo>
                    <a:pt x="27928478" y="124460"/>
                  </a:lnTo>
                  <a:cubicBezTo>
                    <a:pt x="27928478" y="55880"/>
                    <a:pt x="27872599" y="0"/>
                    <a:pt x="27804018" y="0"/>
                  </a:cubicBezTo>
                  <a:close/>
                </a:path>
              </a:pathLst>
            </a:custGeom>
            <a:solidFill>
              <a:srgbClr val="FFFFFF">
                <a:alpha val="49804"/>
              </a:srgbClr>
            </a:solidFill>
          </p:spPr>
        </p:sp>
      </p:grpSp>
      <p:grpSp>
        <p:nvGrpSpPr>
          <p:cNvPr name="Group 4" id="4"/>
          <p:cNvGrpSpPr/>
          <p:nvPr/>
        </p:nvGrpSpPr>
        <p:grpSpPr>
          <a:xfrm rot="0">
            <a:off x="9713129" y="1028700"/>
            <a:ext cx="7174726" cy="8229600"/>
            <a:chOff x="0" y="0"/>
            <a:chExt cx="27928479" cy="32034703"/>
          </a:xfrm>
        </p:grpSpPr>
        <p:sp>
          <p:nvSpPr>
            <p:cNvPr name="Freeform 5" id="5"/>
            <p:cNvSpPr/>
            <p:nvPr/>
          </p:nvSpPr>
          <p:spPr>
            <a:xfrm flipH="false" flipV="false" rot="0">
              <a:off x="0" y="0"/>
              <a:ext cx="27928478" cy="32034702"/>
            </a:xfrm>
            <a:custGeom>
              <a:avLst/>
              <a:gdLst/>
              <a:ahLst/>
              <a:cxnLst/>
              <a:rect r="r" b="b" t="t" l="l"/>
              <a:pathLst>
                <a:path h="32034702" w="27928478">
                  <a:moveTo>
                    <a:pt x="27804018" y="59690"/>
                  </a:moveTo>
                  <a:cubicBezTo>
                    <a:pt x="27839578" y="59690"/>
                    <a:pt x="27868789" y="88900"/>
                    <a:pt x="27868789" y="124460"/>
                  </a:cubicBezTo>
                  <a:lnTo>
                    <a:pt x="27868789" y="31910241"/>
                  </a:lnTo>
                  <a:cubicBezTo>
                    <a:pt x="27868789" y="31945802"/>
                    <a:pt x="27839578" y="31975013"/>
                    <a:pt x="27804018" y="31975013"/>
                  </a:cubicBezTo>
                  <a:lnTo>
                    <a:pt x="124460" y="31975013"/>
                  </a:lnTo>
                  <a:cubicBezTo>
                    <a:pt x="88900" y="31975013"/>
                    <a:pt x="59690" y="31945802"/>
                    <a:pt x="59690" y="31910241"/>
                  </a:cubicBezTo>
                  <a:lnTo>
                    <a:pt x="59690" y="124460"/>
                  </a:lnTo>
                  <a:cubicBezTo>
                    <a:pt x="59690" y="88900"/>
                    <a:pt x="88900" y="59690"/>
                    <a:pt x="124460" y="59690"/>
                  </a:cubicBezTo>
                  <a:lnTo>
                    <a:pt x="27804018" y="59690"/>
                  </a:lnTo>
                  <a:moveTo>
                    <a:pt x="27804018" y="0"/>
                  </a:moveTo>
                  <a:lnTo>
                    <a:pt x="124460" y="0"/>
                  </a:lnTo>
                  <a:cubicBezTo>
                    <a:pt x="55880" y="0"/>
                    <a:pt x="0" y="55880"/>
                    <a:pt x="0" y="124460"/>
                  </a:cubicBezTo>
                  <a:lnTo>
                    <a:pt x="0" y="31910241"/>
                  </a:lnTo>
                  <a:cubicBezTo>
                    <a:pt x="0" y="31978823"/>
                    <a:pt x="55880" y="32034702"/>
                    <a:pt x="124460" y="32034702"/>
                  </a:cubicBezTo>
                  <a:lnTo>
                    <a:pt x="27804021" y="32034702"/>
                  </a:lnTo>
                  <a:cubicBezTo>
                    <a:pt x="27872599" y="32034702"/>
                    <a:pt x="27928478" y="31978823"/>
                    <a:pt x="27928478" y="31910241"/>
                  </a:cubicBezTo>
                  <a:lnTo>
                    <a:pt x="27928478" y="124460"/>
                  </a:lnTo>
                  <a:cubicBezTo>
                    <a:pt x="27928478" y="55880"/>
                    <a:pt x="27872599" y="0"/>
                    <a:pt x="27804018" y="0"/>
                  </a:cubicBezTo>
                  <a:close/>
                </a:path>
              </a:pathLst>
            </a:custGeom>
            <a:solidFill>
              <a:srgbClr val="64E688">
                <a:alpha val="49804"/>
              </a:srgbClr>
            </a:solidFill>
          </p:spPr>
        </p:sp>
      </p:grpSp>
      <p:sp>
        <p:nvSpPr>
          <p:cNvPr name="Freeform 6" id="6"/>
          <p:cNvSpPr/>
          <p:nvPr/>
        </p:nvSpPr>
        <p:spPr>
          <a:xfrm flipH="false" flipV="false" rot="4930990">
            <a:off x="331140" y="8100056"/>
            <a:ext cx="2138011" cy="1985678"/>
          </a:xfrm>
          <a:custGeom>
            <a:avLst/>
            <a:gdLst/>
            <a:ahLst/>
            <a:cxnLst/>
            <a:rect r="r" b="b" t="t" l="l"/>
            <a:pathLst>
              <a:path h="1985678" w="2138011">
                <a:moveTo>
                  <a:pt x="0" y="0"/>
                </a:moveTo>
                <a:lnTo>
                  <a:pt x="2138011" y="0"/>
                </a:lnTo>
                <a:lnTo>
                  <a:pt x="2138011" y="1985678"/>
                </a:lnTo>
                <a:lnTo>
                  <a:pt x="0" y="1985678"/>
                </a:lnTo>
                <a:lnTo>
                  <a:pt x="0" y="0"/>
                </a:lnTo>
                <a:close/>
              </a:path>
            </a:pathLst>
          </a:custGeom>
          <a:blipFill>
            <a:blip r:embed="rId2"/>
            <a:stretch>
              <a:fillRect l="0" t="0" r="0" b="0"/>
            </a:stretch>
          </a:blipFill>
        </p:spPr>
      </p:sp>
      <p:sp>
        <p:nvSpPr>
          <p:cNvPr name="Freeform 7" id="7"/>
          <p:cNvSpPr/>
          <p:nvPr/>
        </p:nvSpPr>
        <p:spPr>
          <a:xfrm flipH="false" flipV="false" rot="-7362718">
            <a:off x="7751989" y="-150177"/>
            <a:ext cx="1556330" cy="1812321"/>
          </a:xfrm>
          <a:custGeom>
            <a:avLst/>
            <a:gdLst/>
            <a:ahLst/>
            <a:cxnLst/>
            <a:rect r="r" b="b" t="t" l="l"/>
            <a:pathLst>
              <a:path h="1812321" w="1556330">
                <a:moveTo>
                  <a:pt x="0" y="0"/>
                </a:moveTo>
                <a:lnTo>
                  <a:pt x="1556331" y="0"/>
                </a:lnTo>
                <a:lnTo>
                  <a:pt x="1556331" y="1812321"/>
                </a:lnTo>
                <a:lnTo>
                  <a:pt x="0" y="1812321"/>
                </a:lnTo>
                <a:lnTo>
                  <a:pt x="0" y="0"/>
                </a:lnTo>
                <a:close/>
              </a:path>
            </a:pathLst>
          </a:custGeom>
          <a:blipFill>
            <a:blip r:embed="rId3"/>
            <a:stretch>
              <a:fillRect l="0" t="0" r="0" b="0"/>
            </a:stretch>
          </a:blipFill>
        </p:spPr>
      </p:sp>
      <p:sp>
        <p:nvSpPr>
          <p:cNvPr name="Freeform 8" id="8"/>
          <p:cNvSpPr/>
          <p:nvPr/>
        </p:nvSpPr>
        <p:spPr>
          <a:xfrm flipH="false" flipV="false" rot="0">
            <a:off x="16438956" y="3623899"/>
            <a:ext cx="2232521" cy="1900434"/>
          </a:xfrm>
          <a:custGeom>
            <a:avLst/>
            <a:gdLst/>
            <a:ahLst/>
            <a:cxnLst/>
            <a:rect r="r" b="b" t="t" l="l"/>
            <a:pathLst>
              <a:path h="1900434" w="2232521">
                <a:moveTo>
                  <a:pt x="0" y="0"/>
                </a:moveTo>
                <a:lnTo>
                  <a:pt x="2232522" y="0"/>
                </a:lnTo>
                <a:lnTo>
                  <a:pt x="2232522" y="1900433"/>
                </a:lnTo>
                <a:lnTo>
                  <a:pt x="0" y="1900433"/>
                </a:lnTo>
                <a:lnTo>
                  <a:pt x="0" y="0"/>
                </a:lnTo>
                <a:close/>
              </a:path>
            </a:pathLst>
          </a:custGeom>
          <a:blipFill>
            <a:blip r:embed="rId4"/>
            <a:stretch>
              <a:fillRect l="0" t="0" r="0" b="0"/>
            </a:stretch>
          </a:blipFill>
        </p:spPr>
      </p:sp>
      <p:sp>
        <p:nvSpPr>
          <p:cNvPr name="TextBox 9" id="9"/>
          <p:cNvSpPr txBox="true"/>
          <p:nvPr/>
        </p:nvSpPr>
        <p:spPr>
          <a:xfrm rot="0">
            <a:off x="1849044" y="1900434"/>
            <a:ext cx="6276929" cy="1600200"/>
          </a:xfrm>
          <a:prstGeom prst="rect">
            <a:avLst/>
          </a:prstGeom>
        </p:spPr>
        <p:txBody>
          <a:bodyPr anchor="t" rtlCol="false" tIns="0" lIns="0" bIns="0" rIns="0">
            <a:spAutoFit/>
          </a:bodyPr>
          <a:lstStyle/>
          <a:p>
            <a:pPr algn="l">
              <a:lnSpc>
                <a:spcPts val="6359"/>
              </a:lnSpc>
            </a:pPr>
            <a:r>
              <a:rPr lang="en-US" sz="5300" b="true">
                <a:solidFill>
                  <a:srgbClr val="FFFFFF"/>
                </a:solidFill>
                <a:latin typeface="Heebo Ultra-Bold"/>
                <a:ea typeface="Heebo Ultra-Bold"/>
                <a:cs typeface="Heebo Ultra-Bold"/>
                <a:sym typeface="Heebo Ultra-Bold"/>
              </a:rPr>
              <a:t>PLANTEAMIENTO DE PROBLEMA</a:t>
            </a:r>
          </a:p>
        </p:txBody>
      </p:sp>
      <p:sp>
        <p:nvSpPr>
          <p:cNvPr name="TextBox 10" id="10"/>
          <p:cNvSpPr txBox="true"/>
          <p:nvPr/>
        </p:nvSpPr>
        <p:spPr>
          <a:xfrm rot="0">
            <a:off x="1849044" y="4488391"/>
            <a:ext cx="6276929" cy="2636520"/>
          </a:xfrm>
          <a:prstGeom prst="rect">
            <a:avLst/>
          </a:prstGeom>
        </p:spPr>
        <p:txBody>
          <a:bodyPr anchor="t" rtlCol="false" tIns="0" lIns="0" bIns="0" rIns="0">
            <a:spAutoFit/>
          </a:bodyPr>
          <a:lstStyle/>
          <a:p>
            <a:pPr algn="l">
              <a:lnSpc>
                <a:spcPts val="4200"/>
              </a:lnSpc>
            </a:pPr>
            <a:r>
              <a:rPr lang="en-US" sz="2800">
                <a:solidFill>
                  <a:srgbClr val="FFFFFF"/>
                </a:solidFill>
                <a:latin typeface="Heebo"/>
                <a:ea typeface="Heebo"/>
                <a:cs typeface="Heebo"/>
                <a:sym typeface="Heebo"/>
              </a:rPr>
              <a:t>Para ello debemos identificar los escenarios operacionales</a:t>
            </a:r>
          </a:p>
          <a:p>
            <a:pPr algn="l" marL="604520" indent="-302260" lvl="1">
              <a:lnSpc>
                <a:spcPts val="4200"/>
              </a:lnSpc>
              <a:buFont typeface="Arial"/>
              <a:buChar char="•"/>
            </a:pPr>
            <a:r>
              <a:rPr lang="en-US" sz="2800">
                <a:solidFill>
                  <a:srgbClr val="FFFFFF"/>
                </a:solidFill>
                <a:latin typeface="Heebo"/>
                <a:ea typeface="Heebo"/>
                <a:cs typeface="Heebo"/>
                <a:sym typeface="Heebo"/>
              </a:rPr>
              <a:t>Recepcion de productos nuevos.</a:t>
            </a:r>
          </a:p>
          <a:p>
            <a:pPr algn="l" marL="604519" indent="-302260" lvl="1">
              <a:lnSpc>
                <a:spcPts val="4199"/>
              </a:lnSpc>
              <a:buFont typeface="Arial"/>
              <a:buChar char="•"/>
            </a:pPr>
            <a:r>
              <a:rPr lang="en-US" sz="2799">
                <a:solidFill>
                  <a:srgbClr val="FFFFFF"/>
                </a:solidFill>
                <a:latin typeface="Heebo"/>
                <a:ea typeface="Heebo"/>
                <a:cs typeface="Heebo"/>
                <a:sym typeface="Heebo"/>
              </a:rPr>
              <a:t>Gestion de proveedores.</a:t>
            </a:r>
          </a:p>
          <a:p>
            <a:pPr algn="l" marL="604520" indent="-302260" lvl="1">
              <a:lnSpc>
                <a:spcPts val="4200"/>
              </a:lnSpc>
              <a:buFont typeface="Arial"/>
              <a:buChar char="•"/>
            </a:pPr>
            <a:r>
              <a:rPr lang="en-US" sz="2800">
                <a:solidFill>
                  <a:srgbClr val="FFFFFF"/>
                </a:solidFill>
                <a:latin typeface="Heebo"/>
                <a:ea typeface="Heebo"/>
                <a:cs typeface="Heebo"/>
                <a:sym typeface="Heebo"/>
              </a:rPr>
              <a:t>Revision y auditoria de inventarios.</a:t>
            </a:r>
          </a:p>
        </p:txBody>
      </p:sp>
      <p:sp>
        <p:nvSpPr>
          <p:cNvPr name="TextBox 11" id="11"/>
          <p:cNvSpPr txBox="true"/>
          <p:nvPr/>
        </p:nvSpPr>
        <p:spPr>
          <a:xfrm rot="0">
            <a:off x="10162027" y="1900434"/>
            <a:ext cx="6276929" cy="1752600"/>
          </a:xfrm>
          <a:prstGeom prst="rect">
            <a:avLst/>
          </a:prstGeom>
        </p:spPr>
        <p:txBody>
          <a:bodyPr anchor="t" rtlCol="false" tIns="0" lIns="0" bIns="0" rIns="0">
            <a:spAutoFit/>
          </a:bodyPr>
          <a:lstStyle/>
          <a:p>
            <a:pPr algn="l">
              <a:lnSpc>
                <a:spcPts val="6960"/>
              </a:lnSpc>
            </a:pPr>
            <a:r>
              <a:rPr lang="en-US" sz="5800" b="true">
                <a:solidFill>
                  <a:srgbClr val="FFFFFF"/>
                </a:solidFill>
                <a:latin typeface="Heebo Ultra-Bold"/>
                <a:ea typeface="Heebo Ultra-Bold"/>
                <a:cs typeface="Heebo Ultra-Bold"/>
                <a:sym typeface="Heebo Ultra-Bold"/>
              </a:rPr>
              <a:t>FORMULACION DEL PROBLEMA</a:t>
            </a:r>
          </a:p>
        </p:txBody>
      </p:sp>
      <p:sp>
        <p:nvSpPr>
          <p:cNvPr name="TextBox 12" id="12"/>
          <p:cNvSpPr txBox="true"/>
          <p:nvPr/>
        </p:nvSpPr>
        <p:spPr>
          <a:xfrm rot="0">
            <a:off x="10162027" y="4488391"/>
            <a:ext cx="6276929" cy="4320540"/>
          </a:xfrm>
          <a:prstGeom prst="rect">
            <a:avLst/>
          </a:prstGeom>
        </p:spPr>
        <p:txBody>
          <a:bodyPr anchor="t" rtlCol="false" tIns="0" lIns="0" bIns="0" rIns="0">
            <a:spAutoFit/>
          </a:bodyPr>
          <a:lstStyle/>
          <a:p>
            <a:pPr algn="l">
              <a:lnSpc>
                <a:spcPts val="4275"/>
              </a:lnSpc>
            </a:pPr>
            <a:r>
              <a:rPr lang="en-US" sz="2850">
                <a:solidFill>
                  <a:srgbClr val="FFFFFF"/>
                </a:solidFill>
                <a:latin typeface="Heebo"/>
                <a:ea typeface="Heebo"/>
                <a:cs typeface="Heebo"/>
                <a:sym typeface="Heebo"/>
              </a:rPr>
              <a:t>¿Cómo puede la Óptica Tokio implementar mejoras en los, para optimizar el control de inventarios, agilizar los procesos operativos y garantizar la precisión en sus registros, manteniendo así la calidad del servicio y la satisfacción del cliente en su sucursal de Cochabamba? </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70707"/>
        </a:solidFill>
      </p:bgPr>
    </p:bg>
    <p:spTree>
      <p:nvGrpSpPr>
        <p:cNvPr id="1" name=""/>
        <p:cNvGrpSpPr/>
        <p:nvPr/>
      </p:nvGrpSpPr>
      <p:grpSpPr>
        <a:xfrm>
          <a:off x="0" y="0"/>
          <a:ext cx="0" cy="0"/>
          <a:chOff x="0" y="0"/>
          <a:chExt cx="0" cy="0"/>
        </a:xfrm>
      </p:grpSpPr>
      <p:grpSp>
        <p:nvGrpSpPr>
          <p:cNvPr name="Group 2" id="2"/>
          <p:cNvGrpSpPr/>
          <p:nvPr/>
        </p:nvGrpSpPr>
        <p:grpSpPr>
          <a:xfrm rot="0">
            <a:off x="10510547" y="1872723"/>
            <a:ext cx="6629597" cy="6541553"/>
            <a:chOff x="0" y="0"/>
            <a:chExt cx="25806498" cy="25463779"/>
          </a:xfrm>
        </p:grpSpPr>
        <p:sp>
          <p:nvSpPr>
            <p:cNvPr name="Freeform 3" id="3"/>
            <p:cNvSpPr/>
            <p:nvPr/>
          </p:nvSpPr>
          <p:spPr>
            <a:xfrm flipH="false" flipV="false" rot="0">
              <a:off x="0" y="0"/>
              <a:ext cx="25806498" cy="25463779"/>
            </a:xfrm>
            <a:custGeom>
              <a:avLst/>
              <a:gdLst/>
              <a:ahLst/>
              <a:cxnLst/>
              <a:rect r="r" b="b" t="t" l="l"/>
              <a:pathLst>
                <a:path h="25463779" w="25806498">
                  <a:moveTo>
                    <a:pt x="25682039" y="59690"/>
                  </a:moveTo>
                  <a:cubicBezTo>
                    <a:pt x="25717598" y="59690"/>
                    <a:pt x="25746808" y="88900"/>
                    <a:pt x="25746808" y="124460"/>
                  </a:cubicBezTo>
                  <a:lnTo>
                    <a:pt x="25746808" y="25339318"/>
                  </a:lnTo>
                  <a:cubicBezTo>
                    <a:pt x="25746808" y="25374879"/>
                    <a:pt x="25717598" y="25404088"/>
                    <a:pt x="25682039" y="25404088"/>
                  </a:cubicBezTo>
                  <a:lnTo>
                    <a:pt x="124460" y="25404088"/>
                  </a:lnTo>
                  <a:cubicBezTo>
                    <a:pt x="88900" y="25404088"/>
                    <a:pt x="59690" y="25374879"/>
                    <a:pt x="59690" y="25339318"/>
                  </a:cubicBezTo>
                  <a:lnTo>
                    <a:pt x="59690" y="124460"/>
                  </a:lnTo>
                  <a:cubicBezTo>
                    <a:pt x="59690" y="88900"/>
                    <a:pt x="88900" y="59690"/>
                    <a:pt x="124460" y="59690"/>
                  </a:cubicBezTo>
                  <a:lnTo>
                    <a:pt x="25682039" y="59690"/>
                  </a:lnTo>
                  <a:moveTo>
                    <a:pt x="25682039" y="0"/>
                  </a:moveTo>
                  <a:lnTo>
                    <a:pt x="124460" y="0"/>
                  </a:lnTo>
                  <a:cubicBezTo>
                    <a:pt x="55880" y="0"/>
                    <a:pt x="0" y="55880"/>
                    <a:pt x="0" y="124460"/>
                  </a:cubicBezTo>
                  <a:lnTo>
                    <a:pt x="0" y="25339318"/>
                  </a:lnTo>
                  <a:cubicBezTo>
                    <a:pt x="0" y="25407899"/>
                    <a:pt x="55880" y="25463779"/>
                    <a:pt x="124460" y="25463779"/>
                  </a:cubicBezTo>
                  <a:lnTo>
                    <a:pt x="25682039" y="25463779"/>
                  </a:lnTo>
                  <a:cubicBezTo>
                    <a:pt x="25750619" y="25463779"/>
                    <a:pt x="25806498" y="25407899"/>
                    <a:pt x="25806498" y="25339318"/>
                  </a:cubicBezTo>
                  <a:lnTo>
                    <a:pt x="25806498" y="124460"/>
                  </a:lnTo>
                  <a:cubicBezTo>
                    <a:pt x="25806498" y="55880"/>
                    <a:pt x="25750619" y="0"/>
                    <a:pt x="25682039" y="0"/>
                  </a:cubicBezTo>
                  <a:close/>
                </a:path>
              </a:pathLst>
            </a:custGeom>
            <a:solidFill>
              <a:srgbClr val="64E688">
                <a:alpha val="49804"/>
              </a:srgbClr>
            </a:solidFill>
          </p:spPr>
        </p:sp>
      </p:grpSp>
      <p:grpSp>
        <p:nvGrpSpPr>
          <p:cNvPr name="Group 4" id="4"/>
          <p:cNvGrpSpPr/>
          <p:nvPr/>
        </p:nvGrpSpPr>
        <p:grpSpPr>
          <a:xfrm rot="0">
            <a:off x="10874746" y="2192901"/>
            <a:ext cx="5901198" cy="5901198"/>
            <a:chOff x="0" y="0"/>
            <a:chExt cx="6350000" cy="6350000"/>
          </a:xfrm>
        </p:grpSpPr>
        <p:sp>
          <p:nvSpPr>
            <p:cNvPr name="Freeform 5" id="5"/>
            <p:cNvSpPr/>
            <p:nvPr/>
          </p:nvSpPr>
          <p:spPr>
            <a:xfrm flipH="false" flipV="false" rot="0">
              <a:off x="0" y="0"/>
              <a:ext cx="6350000" cy="6351270"/>
            </a:xfrm>
            <a:custGeom>
              <a:avLst/>
              <a:gdLst/>
              <a:ahLst/>
              <a:cxnLst/>
              <a:rect r="r" b="b" t="t" l="l"/>
              <a:pathLst>
                <a:path h="6351270" w="6350000">
                  <a:moveTo>
                    <a:pt x="0" y="5955030"/>
                  </a:moveTo>
                  <a:lnTo>
                    <a:pt x="0" y="394970"/>
                  </a:lnTo>
                  <a:cubicBezTo>
                    <a:pt x="0" y="176530"/>
                    <a:pt x="176530" y="0"/>
                    <a:pt x="394970" y="0"/>
                  </a:cubicBezTo>
                  <a:lnTo>
                    <a:pt x="5956300" y="0"/>
                  </a:lnTo>
                  <a:cubicBezTo>
                    <a:pt x="6173470" y="0"/>
                    <a:pt x="6350000" y="176530"/>
                    <a:pt x="6350000" y="394970"/>
                  </a:cubicBezTo>
                  <a:lnTo>
                    <a:pt x="6350000" y="5956300"/>
                  </a:lnTo>
                  <a:cubicBezTo>
                    <a:pt x="6350000" y="6174740"/>
                    <a:pt x="6173470" y="6351270"/>
                    <a:pt x="5955030" y="6351270"/>
                  </a:cubicBezTo>
                  <a:lnTo>
                    <a:pt x="394970" y="6351270"/>
                  </a:lnTo>
                  <a:cubicBezTo>
                    <a:pt x="176530" y="6350000"/>
                    <a:pt x="0" y="6173470"/>
                    <a:pt x="0" y="5955030"/>
                  </a:cubicBezTo>
                  <a:close/>
                </a:path>
              </a:pathLst>
            </a:custGeom>
            <a:blipFill>
              <a:blip r:embed="rId2"/>
              <a:stretch>
                <a:fillRect l="-26896" t="-64266" r="0" b="-26040"/>
              </a:stretch>
            </a:blipFill>
          </p:spPr>
        </p:sp>
      </p:grpSp>
      <p:grpSp>
        <p:nvGrpSpPr>
          <p:cNvPr name="Group 6" id="6"/>
          <p:cNvGrpSpPr/>
          <p:nvPr/>
        </p:nvGrpSpPr>
        <p:grpSpPr>
          <a:xfrm rot="0">
            <a:off x="1502781" y="1833881"/>
            <a:ext cx="7138441" cy="6346731"/>
            <a:chOff x="0" y="0"/>
            <a:chExt cx="9517921" cy="8462308"/>
          </a:xfrm>
        </p:grpSpPr>
        <p:sp>
          <p:nvSpPr>
            <p:cNvPr name="TextBox 7" id="7"/>
            <p:cNvSpPr txBox="true"/>
            <p:nvPr/>
          </p:nvSpPr>
          <p:spPr>
            <a:xfrm rot="0">
              <a:off x="0" y="431800"/>
              <a:ext cx="9517921" cy="939800"/>
            </a:xfrm>
            <a:prstGeom prst="rect">
              <a:avLst/>
            </a:prstGeom>
          </p:spPr>
          <p:txBody>
            <a:bodyPr anchor="t" rtlCol="false" tIns="0" lIns="0" bIns="0" rIns="0">
              <a:spAutoFit/>
            </a:bodyPr>
            <a:lstStyle/>
            <a:p>
              <a:pPr algn="l">
                <a:lnSpc>
                  <a:spcPts val="5579"/>
                </a:lnSpc>
              </a:pPr>
              <a:r>
                <a:rPr lang="en-US" sz="4649" b="true">
                  <a:solidFill>
                    <a:srgbClr val="FFFFFF"/>
                  </a:solidFill>
                  <a:latin typeface="Heebo Ultra-Bold"/>
                  <a:ea typeface="Heebo Ultra-Bold"/>
                  <a:cs typeface="Heebo Ultra-Bold"/>
                  <a:sym typeface="Heebo Ultra-Bold"/>
                </a:rPr>
                <a:t>OBJETIVOS</a:t>
              </a:r>
            </a:p>
          </p:txBody>
        </p:sp>
        <p:sp>
          <p:nvSpPr>
            <p:cNvPr name="TextBox 8" id="8"/>
            <p:cNvSpPr txBox="true"/>
            <p:nvPr/>
          </p:nvSpPr>
          <p:spPr>
            <a:xfrm rot="0">
              <a:off x="0" y="2457315"/>
              <a:ext cx="9517921" cy="635212"/>
            </a:xfrm>
            <a:prstGeom prst="rect">
              <a:avLst/>
            </a:prstGeom>
          </p:spPr>
          <p:txBody>
            <a:bodyPr anchor="t" rtlCol="false" tIns="0" lIns="0" bIns="0" rIns="0">
              <a:spAutoFit/>
            </a:bodyPr>
            <a:lstStyle/>
            <a:p>
              <a:pPr algn="l">
                <a:lnSpc>
                  <a:spcPts val="4059"/>
                </a:lnSpc>
              </a:pPr>
              <a:r>
                <a:rPr lang="en-US" sz="2899">
                  <a:solidFill>
                    <a:srgbClr val="64E688"/>
                  </a:solidFill>
                  <a:latin typeface="Heebo"/>
                  <a:ea typeface="Heebo"/>
                  <a:cs typeface="Heebo"/>
                  <a:sym typeface="Heebo"/>
                </a:rPr>
                <a:t>OBJETIVO GENERAL</a:t>
              </a:r>
            </a:p>
          </p:txBody>
        </p:sp>
        <p:sp>
          <p:nvSpPr>
            <p:cNvPr name="TextBox 9" id="9"/>
            <p:cNvSpPr txBox="true"/>
            <p:nvPr/>
          </p:nvSpPr>
          <p:spPr>
            <a:xfrm rot="0">
              <a:off x="0" y="4077280"/>
              <a:ext cx="9517921" cy="4217670"/>
            </a:xfrm>
            <a:prstGeom prst="rect">
              <a:avLst/>
            </a:prstGeom>
          </p:spPr>
          <p:txBody>
            <a:bodyPr anchor="t" rtlCol="false" tIns="0" lIns="0" bIns="0" rIns="0">
              <a:spAutoFit/>
            </a:bodyPr>
            <a:lstStyle/>
            <a:p>
              <a:pPr algn="l">
                <a:lnSpc>
                  <a:spcPts val="3150"/>
                </a:lnSpc>
              </a:pPr>
              <a:r>
                <a:rPr lang="en-US" sz="2100">
                  <a:solidFill>
                    <a:srgbClr val="FFFFFF"/>
                  </a:solidFill>
                  <a:latin typeface="Heebo"/>
                  <a:ea typeface="Heebo"/>
                  <a:cs typeface="Heebo"/>
                  <a:sym typeface="Heebo"/>
                </a:rPr>
                <a:t>Desarrollar un sistema de gestión de inventarios que optimice el control de productos en la Óptica Tokio, mediante la actualización del stock y una gestión eficiente de inventarios, que integre los procesos de recepción de productos, gestión de proveedores y revisión de existencias, para agilizar los procesos operativos, mantener la alta calidad de los servicios y garantizar la satisfacción del cliente.</a:t>
              </a:r>
            </a:p>
          </p:txBody>
        </p:sp>
      </p:grpSp>
      <p:sp>
        <p:nvSpPr>
          <p:cNvPr name="Freeform 10" id="10"/>
          <p:cNvSpPr/>
          <p:nvPr/>
        </p:nvSpPr>
        <p:spPr>
          <a:xfrm flipH="false" flipV="false" rot="2465065">
            <a:off x="16247530" y="7302882"/>
            <a:ext cx="1056828" cy="1833975"/>
          </a:xfrm>
          <a:custGeom>
            <a:avLst/>
            <a:gdLst/>
            <a:ahLst/>
            <a:cxnLst/>
            <a:rect r="r" b="b" t="t" l="l"/>
            <a:pathLst>
              <a:path h="1833975" w="1056828">
                <a:moveTo>
                  <a:pt x="0" y="0"/>
                </a:moveTo>
                <a:lnTo>
                  <a:pt x="1056829" y="0"/>
                </a:lnTo>
                <a:lnTo>
                  <a:pt x="1056829" y="1833975"/>
                </a:lnTo>
                <a:lnTo>
                  <a:pt x="0" y="1833975"/>
                </a:lnTo>
                <a:lnTo>
                  <a:pt x="0" y="0"/>
                </a:lnTo>
                <a:close/>
              </a:path>
            </a:pathLst>
          </a:custGeom>
          <a:blipFill>
            <a:blip r:embed="rId3"/>
            <a:stretch>
              <a:fillRect l="0" t="0" r="0" b="0"/>
            </a:stretch>
          </a:blipFill>
        </p:spPr>
      </p:sp>
      <p:sp>
        <p:nvSpPr>
          <p:cNvPr name="Freeform 11" id="11"/>
          <p:cNvSpPr/>
          <p:nvPr/>
        </p:nvSpPr>
        <p:spPr>
          <a:xfrm flipH="false" flipV="false" rot="-4397849">
            <a:off x="10019893" y="1576371"/>
            <a:ext cx="1709706" cy="1568656"/>
          </a:xfrm>
          <a:custGeom>
            <a:avLst/>
            <a:gdLst/>
            <a:ahLst/>
            <a:cxnLst/>
            <a:rect r="r" b="b" t="t" l="l"/>
            <a:pathLst>
              <a:path h="1568656" w="1709706">
                <a:moveTo>
                  <a:pt x="0" y="0"/>
                </a:moveTo>
                <a:lnTo>
                  <a:pt x="1709706" y="0"/>
                </a:lnTo>
                <a:lnTo>
                  <a:pt x="1709706" y="1568656"/>
                </a:lnTo>
                <a:lnTo>
                  <a:pt x="0" y="1568656"/>
                </a:lnTo>
                <a:lnTo>
                  <a:pt x="0" y="0"/>
                </a:lnTo>
                <a:close/>
              </a:path>
            </a:pathLst>
          </a:custGeom>
          <a:blipFill>
            <a:blip r:embed="rId4"/>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70707"/>
        </a:solidFill>
      </p:bgPr>
    </p:bg>
    <p:spTree>
      <p:nvGrpSpPr>
        <p:cNvPr id="1" name=""/>
        <p:cNvGrpSpPr/>
        <p:nvPr/>
      </p:nvGrpSpPr>
      <p:grpSpPr>
        <a:xfrm>
          <a:off x="0" y="0"/>
          <a:ext cx="0" cy="0"/>
          <a:chOff x="0" y="0"/>
          <a:chExt cx="0" cy="0"/>
        </a:xfrm>
      </p:grpSpPr>
      <p:grpSp>
        <p:nvGrpSpPr>
          <p:cNvPr name="Group 2" id="2"/>
          <p:cNvGrpSpPr/>
          <p:nvPr/>
        </p:nvGrpSpPr>
        <p:grpSpPr>
          <a:xfrm rot="0">
            <a:off x="8050844" y="1028700"/>
            <a:ext cx="3491158" cy="1708657"/>
            <a:chOff x="0" y="0"/>
            <a:chExt cx="4654877" cy="2278209"/>
          </a:xfrm>
        </p:grpSpPr>
        <p:sp>
          <p:nvSpPr>
            <p:cNvPr name="TextBox 3" id="3"/>
            <p:cNvSpPr txBox="true"/>
            <p:nvPr/>
          </p:nvSpPr>
          <p:spPr>
            <a:xfrm rot="0">
              <a:off x="21023" y="-57150"/>
              <a:ext cx="4633854" cy="616279"/>
            </a:xfrm>
            <a:prstGeom prst="rect">
              <a:avLst/>
            </a:prstGeom>
          </p:spPr>
          <p:txBody>
            <a:bodyPr anchor="t" rtlCol="false" tIns="0" lIns="0" bIns="0" rIns="0">
              <a:spAutoFit/>
            </a:bodyPr>
            <a:lstStyle/>
            <a:p>
              <a:pPr algn="l">
                <a:lnSpc>
                  <a:spcPts val="3919"/>
                </a:lnSpc>
              </a:pPr>
            </a:p>
          </p:txBody>
        </p:sp>
        <p:sp>
          <p:nvSpPr>
            <p:cNvPr name="TextBox 4" id="4"/>
            <p:cNvSpPr txBox="true"/>
            <p:nvPr/>
          </p:nvSpPr>
          <p:spPr>
            <a:xfrm rot="0">
              <a:off x="21023" y="1146851"/>
              <a:ext cx="4633854" cy="1131358"/>
            </a:xfrm>
            <a:prstGeom prst="rect">
              <a:avLst/>
            </a:prstGeom>
          </p:spPr>
          <p:txBody>
            <a:bodyPr anchor="t" rtlCol="false" tIns="0" lIns="0" bIns="0" rIns="0">
              <a:spAutoFit/>
            </a:bodyPr>
            <a:lstStyle/>
            <a:p>
              <a:pPr algn="l">
                <a:lnSpc>
                  <a:spcPts val="3500"/>
                </a:lnSpc>
              </a:pPr>
              <a:r>
                <a:rPr lang="en-US" sz="2500">
                  <a:solidFill>
                    <a:srgbClr val="FFFFFF"/>
                  </a:solidFill>
                  <a:latin typeface="Heebo"/>
                  <a:ea typeface="Heebo"/>
                  <a:cs typeface="Heebo"/>
                  <a:sym typeface="Heebo"/>
                </a:rPr>
                <a:t>Analizar los procesos de la optica</a:t>
              </a:r>
            </a:p>
          </p:txBody>
        </p:sp>
        <p:sp>
          <p:nvSpPr>
            <p:cNvPr name="AutoShape 5" id="5"/>
            <p:cNvSpPr/>
            <p:nvPr/>
          </p:nvSpPr>
          <p:spPr>
            <a:xfrm>
              <a:off x="0" y="811831"/>
              <a:ext cx="4654877" cy="0"/>
            </a:xfrm>
            <a:prstGeom prst="line">
              <a:avLst/>
            </a:prstGeom>
            <a:ln cap="rnd" w="25400">
              <a:solidFill>
                <a:srgbClr val="64E688"/>
              </a:solidFill>
              <a:prstDash val="solid"/>
              <a:headEnd type="none" len="sm" w="sm"/>
              <a:tailEnd type="none" len="sm" w="sm"/>
            </a:ln>
          </p:spPr>
        </p:sp>
      </p:grpSp>
      <p:sp>
        <p:nvSpPr>
          <p:cNvPr name="Freeform 6" id="6"/>
          <p:cNvSpPr/>
          <p:nvPr/>
        </p:nvSpPr>
        <p:spPr>
          <a:xfrm flipH="false" flipV="false" rot="-3559199">
            <a:off x="14081771" y="62239"/>
            <a:ext cx="4823880" cy="5983107"/>
          </a:xfrm>
          <a:custGeom>
            <a:avLst/>
            <a:gdLst/>
            <a:ahLst/>
            <a:cxnLst/>
            <a:rect r="r" b="b" t="t" l="l"/>
            <a:pathLst>
              <a:path h="5983107" w="4823880">
                <a:moveTo>
                  <a:pt x="0" y="0"/>
                </a:moveTo>
                <a:lnTo>
                  <a:pt x="4823879" y="0"/>
                </a:lnTo>
                <a:lnTo>
                  <a:pt x="4823879" y="5983107"/>
                </a:lnTo>
                <a:lnTo>
                  <a:pt x="0" y="5983107"/>
                </a:lnTo>
                <a:lnTo>
                  <a:pt x="0" y="0"/>
                </a:lnTo>
                <a:close/>
              </a:path>
            </a:pathLst>
          </a:custGeom>
          <a:blipFill>
            <a:blip r:embed="rId2">
              <a:alphaModFix amt="13000"/>
            </a:blip>
            <a:stretch>
              <a:fillRect l="0" t="0" r="0" b="0"/>
            </a:stretch>
          </a:blipFill>
        </p:spPr>
      </p:sp>
      <p:grpSp>
        <p:nvGrpSpPr>
          <p:cNvPr name="Group 7" id="7"/>
          <p:cNvGrpSpPr/>
          <p:nvPr/>
        </p:nvGrpSpPr>
        <p:grpSpPr>
          <a:xfrm rot="0">
            <a:off x="13002553" y="1028700"/>
            <a:ext cx="3491158" cy="2146807"/>
            <a:chOff x="0" y="0"/>
            <a:chExt cx="4654877" cy="2862409"/>
          </a:xfrm>
        </p:grpSpPr>
        <p:sp>
          <p:nvSpPr>
            <p:cNvPr name="TextBox 8" id="8"/>
            <p:cNvSpPr txBox="true"/>
            <p:nvPr/>
          </p:nvSpPr>
          <p:spPr>
            <a:xfrm rot="0">
              <a:off x="21023" y="-57150"/>
              <a:ext cx="4633854" cy="616279"/>
            </a:xfrm>
            <a:prstGeom prst="rect">
              <a:avLst/>
            </a:prstGeom>
          </p:spPr>
          <p:txBody>
            <a:bodyPr anchor="t" rtlCol="false" tIns="0" lIns="0" bIns="0" rIns="0">
              <a:spAutoFit/>
            </a:bodyPr>
            <a:lstStyle/>
            <a:p>
              <a:pPr algn="l">
                <a:lnSpc>
                  <a:spcPts val="3919"/>
                </a:lnSpc>
              </a:pPr>
            </a:p>
          </p:txBody>
        </p:sp>
        <p:sp>
          <p:nvSpPr>
            <p:cNvPr name="TextBox 9" id="9"/>
            <p:cNvSpPr txBox="true"/>
            <p:nvPr/>
          </p:nvSpPr>
          <p:spPr>
            <a:xfrm rot="0">
              <a:off x="21023" y="1146851"/>
              <a:ext cx="4633854" cy="1715558"/>
            </a:xfrm>
            <a:prstGeom prst="rect">
              <a:avLst/>
            </a:prstGeom>
          </p:spPr>
          <p:txBody>
            <a:bodyPr anchor="t" rtlCol="false" tIns="0" lIns="0" bIns="0" rIns="0">
              <a:spAutoFit/>
            </a:bodyPr>
            <a:lstStyle/>
            <a:p>
              <a:pPr algn="l">
                <a:lnSpc>
                  <a:spcPts val="3500"/>
                </a:lnSpc>
              </a:pPr>
              <a:r>
                <a:rPr lang="en-US" sz="2500">
                  <a:solidFill>
                    <a:srgbClr val="FFFFFF"/>
                  </a:solidFill>
                  <a:latin typeface="Heebo"/>
                  <a:ea typeface="Heebo"/>
                  <a:cs typeface="Heebo"/>
                  <a:sym typeface="Heebo"/>
                </a:rPr>
                <a:t>Diseñar la arquitectura del sistema de gestion de inventarios </a:t>
              </a:r>
            </a:p>
          </p:txBody>
        </p:sp>
        <p:sp>
          <p:nvSpPr>
            <p:cNvPr name="AutoShape 10" id="10"/>
            <p:cNvSpPr/>
            <p:nvPr/>
          </p:nvSpPr>
          <p:spPr>
            <a:xfrm>
              <a:off x="0" y="811831"/>
              <a:ext cx="4654877" cy="0"/>
            </a:xfrm>
            <a:prstGeom prst="line">
              <a:avLst/>
            </a:prstGeom>
            <a:ln cap="rnd" w="25400">
              <a:solidFill>
                <a:srgbClr val="64E688"/>
              </a:solidFill>
              <a:prstDash val="solid"/>
              <a:headEnd type="none" len="sm" w="sm"/>
              <a:tailEnd type="none" len="sm" w="sm"/>
            </a:ln>
          </p:spPr>
        </p:sp>
      </p:grpSp>
      <p:grpSp>
        <p:nvGrpSpPr>
          <p:cNvPr name="Group 11" id="11"/>
          <p:cNvGrpSpPr/>
          <p:nvPr/>
        </p:nvGrpSpPr>
        <p:grpSpPr>
          <a:xfrm rot="0">
            <a:off x="8364557" y="5907167"/>
            <a:ext cx="3491158" cy="2146807"/>
            <a:chOff x="0" y="0"/>
            <a:chExt cx="4654877" cy="2862409"/>
          </a:xfrm>
        </p:grpSpPr>
        <p:sp>
          <p:nvSpPr>
            <p:cNvPr name="TextBox 12" id="12"/>
            <p:cNvSpPr txBox="true"/>
            <p:nvPr/>
          </p:nvSpPr>
          <p:spPr>
            <a:xfrm rot="0">
              <a:off x="21023" y="-57150"/>
              <a:ext cx="4633854" cy="616279"/>
            </a:xfrm>
            <a:prstGeom prst="rect">
              <a:avLst/>
            </a:prstGeom>
          </p:spPr>
          <p:txBody>
            <a:bodyPr anchor="t" rtlCol="false" tIns="0" lIns="0" bIns="0" rIns="0">
              <a:spAutoFit/>
            </a:bodyPr>
            <a:lstStyle/>
            <a:p>
              <a:pPr algn="l">
                <a:lnSpc>
                  <a:spcPts val="3919"/>
                </a:lnSpc>
              </a:pPr>
            </a:p>
          </p:txBody>
        </p:sp>
        <p:sp>
          <p:nvSpPr>
            <p:cNvPr name="TextBox 13" id="13"/>
            <p:cNvSpPr txBox="true"/>
            <p:nvPr/>
          </p:nvSpPr>
          <p:spPr>
            <a:xfrm rot="0">
              <a:off x="21023" y="1146851"/>
              <a:ext cx="4633854" cy="1715558"/>
            </a:xfrm>
            <a:prstGeom prst="rect">
              <a:avLst/>
            </a:prstGeom>
          </p:spPr>
          <p:txBody>
            <a:bodyPr anchor="t" rtlCol="false" tIns="0" lIns="0" bIns="0" rIns="0">
              <a:spAutoFit/>
            </a:bodyPr>
            <a:lstStyle/>
            <a:p>
              <a:pPr algn="l">
                <a:lnSpc>
                  <a:spcPts val="3500"/>
                </a:lnSpc>
              </a:pPr>
              <a:r>
                <a:rPr lang="en-US" sz="2500">
                  <a:solidFill>
                    <a:srgbClr val="FFFFFF"/>
                  </a:solidFill>
                  <a:latin typeface="Heebo"/>
                  <a:ea typeface="Heebo"/>
                  <a:cs typeface="Heebo"/>
                  <a:sym typeface="Heebo"/>
                </a:rPr>
                <a:t>Desarrollar un modelo de base de datos relacional</a:t>
              </a:r>
            </a:p>
          </p:txBody>
        </p:sp>
        <p:sp>
          <p:nvSpPr>
            <p:cNvPr name="AutoShape 14" id="14"/>
            <p:cNvSpPr/>
            <p:nvPr/>
          </p:nvSpPr>
          <p:spPr>
            <a:xfrm>
              <a:off x="0" y="811831"/>
              <a:ext cx="4654877" cy="0"/>
            </a:xfrm>
            <a:prstGeom prst="line">
              <a:avLst/>
            </a:prstGeom>
            <a:ln cap="rnd" w="25400">
              <a:solidFill>
                <a:srgbClr val="64E688"/>
              </a:solidFill>
              <a:prstDash val="solid"/>
              <a:headEnd type="none" len="sm" w="sm"/>
              <a:tailEnd type="none" len="sm" w="sm"/>
            </a:ln>
          </p:spPr>
        </p:sp>
      </p:grpSp>
      <p:grpSp>
        <p:nvGrpSpPr>
          <p:cNvPr name="Group 15" id="15"/>
          <p:cNvGrpSpPr/>
          <p:nvPr/>
        </p:nvGrpSpPr>
        <p:grpSpPr>
          <a:xfrm rot="0">
            <a:off x="13341166" y="5907167"/>
            <a:ext cx="3491158" cy="1708657"/>
            <a:chOff x="0" y="0"/>
            <a:chExt cx="4654877" cy="2278209"/>
          </a:xfrm>
        </p:grpSpPr>
        <p:sp>
          <p:nvSpPr>
            <p:cNvPr name="TextBox 16" id="16"/>
            <p:cNvSpPr txBox="true"/>
            <p:nvPr/>
          </p:nvSpPr>
          <p:spPr>
            <a:xfrm rot="0">
              <a:off x="21023" y="-57150"/>
              <a:ext cx="4633854" cy="616279"/>
            </a:xfrm>
            <a:prstGeom prst="rect">
              <a:avLst/>
            </a:prstGeom>
          </p:spPr>
          <p:txBody>
            <a:bodyPr anchor="t" rtlCol="false" tIns="0" lIns="0" bIns="0" rIns="0">
              <a:spAutoFit/>
            </a:bodyPr>
            <a:lstStyle/>
            <a:p>
              <a:pPr algn="l">
                <a:lnSpc>
                  <a:spcPts val="3919"/>
                </a:lnSpc>
              </a:pPr>
            </a:p>
          </p:txBody>
        </p:sp>
        <p:sp>
          <p:nvSpPr>
            <p:cNvPr name="TextBox 17" id="17"/>
            <p:cNvSpPr txBox="true"/>
            <p:nvPr/>
          </p:nvSpPr>
          <p:spPr>
            <a:xfrm rot="0">
              <a:off x="21023" y="1146851"/>
              <a:ext cx="4633854" cy="1131358"/>
            </a:xfrm>
            <a:prstGeom prst="rect">
              <a:avLst/>
            </a:prstGeom>
          </p:spPr>
          <p:txBody>
            <a:bodyPr anchor="t" rtlCol="false" tIns="0" lIns="0" bIns="0" rIns="0">
              <a:spAutoFit/>
            </a:bodyPr>
            <a:lstStyle/>
            <a:p>
              <a:pPr algn="l">
                <a:lnSpc>
                  <a:spcPts val="3500"/>
                </a:lnSpc>
              </a:pPr>
              <a:r>
                <a:rPr lang="en-US" sz="2500">
                  <a:solidFill>
                    <a:srgbClr val="FFFFFF"/>
                  </a:solidFill>
                  <a:latin typeface="Heebo"/>
                  <a:ea typeface="Heebo"/>
                  <a:cs typeface="Heebo"/>
                  <a:sym typeface="Heebo"/>
                </a:rPr>
                <a:t>Implementar consultas SQL</a:t>
              </a:r>
            </a:p>
          </p:txBody>
        </p:sp>
        <p:sp>
          <p:nvSpPr>
            <p:cNvPr name="AutoShape 18" id="18"/>
            <p:cNvSpPr/>
            <p:nvPr/>
          </p:nvSpPr>
          <p:spPr>
            <a:xfrm>
              <a:off x="0" y="811831"/>
              <a:ext cx="4654877" cy="0"/>
            </a:xfrm>
            <a:prstGeom prst="line">
              <a:avLst/>
            </a:prstGeom>
            <a:ln cap="rnd" w="25400">
              <a:solidFill>
                <a:srgbClr val="64E688"/>
              </a:solidFill>
              <a:prstDash val="solid"/>
              <a:headEnd type="none" len="sm" w="sm"/>
              <a:tailEnd type="none" len="sm" w="sm"/>
            </a:ln>
          </p:spPr>
        </p:sp>
      </p:grpSp>
      <p:sp>
        <p:nvSpPr>
          <p:cNvPr name="Freeform 19" id="19"/>
          <p:cNvSpPr/>
          <p:nvPr/>
        </p:nvSpPr>
        <p:spPr>
          <a:xfrm flipH="false" flipV="false" rot="6273812">
            <a:off x="-2514705" y="6095822"/>
            <a:ext cx="5720805" cy="5620690"/>
          </a:xfrm>
          <a:custGeom>
            <a:avLst/>
            <a:gdLst/>
            <a:ahLst/>
            <a:cxnLst/>
            <a:rect r="r" b="b" t="t" l="l"/>
            <a:pathLst>
              <a:path h="5620690" w="5720805">
                <a:moveTo>
                  <a:pt x="0" y="0"/>
                </a:moveTo>
                <a:lnTo>
                  <a:pt x="5720805" y="0"/>
                </a:lnTo>
                <a:lnTo>
                  <a:pt x="5720805" y="5620691"/>
                </a:lnTo>
                <a:lnTo>
                  <a:pt x="0" y="5620691"/>
                </a:lnTo>
                <a:lnTo>
                  <a:pt x="0" y="0"/>
                </a:lnTo>
                <a:close/>
              </a:path>
            </a:pathLst>
          </a:custGeom>
          <a:blipFill>
            <a:blip r:embed="rId3"/>
            <a:stretch>
              <a:fillRect l="0" t="0" r="0" b="0"/>
            </a:stretch>
          </a:blipFill>
        </p:spPr>
      </p:sp>
      <p:grpSp>
        <p:nvGrpSpPr>
          <p:cNvPr name="Group 20" id="20"/>
          <p:cNvGrpSpPr/>
          <p:nvPr/>
        </p:nvGrpSpPr>
        <p:grpSpPr>
          <a:xfrm rot="0">
            <a:off x="3411479" y="5907167"/>
            <a:ext cx="3491158" cy="1708657"/>
            <a:chOff x="0" y="0"/>
            <a:chExt cx="4654877" cy="2278209"/>
          </a:xfrm>
        </p:grpSpPr>
        <p:sp>
          <p:nvSpPr>
            <p:cNvPr name="TextBox 21" id="21"/>
            <p:cNvSpPr txBox="true"/>
            <p:nvPr/>
          </p:nvSpPr>
          <p:spPr>
            <a:xfrm rot="0">
              <a:off x="21023" y="-57150"/>
              <a:ext cx="4633854" cy="616279"/>
            </a:xfrm>
            <a:prstGeom prst="rect">
              <a:avLst/>
            </a:prstGeom>
          </p:spPr>
          <p:txBody>
            <a:bodyPr anchor="t" rtlCol="false" tIns="0" lIns="0" bIns="0" rIns="0">
              <a:spAutoFit/>
            </a:bodyPr>
            <a:lstStyle/>
            <a:p>
              <a:pPr algn="l">
                <a:lnSpc>
                  <a:spcPts val="3919"/>
                </a:lnSpc>
              </a:pPr>
            </a:p>
          </p:txBody>
        </p:sp>
        <p:sp>
          <p:nvSpPr>
            <p:cNvPr name="TextBox 22" id="22"/>
            <p:cNvSpPr txBox="true"/>
            <p:nvPr/>
          </p:nvSpPr>
          <p:spPr>
            <a:xfrm rot="0">
              <a:off x="21023" y="1146851"/>
              <a:ext cx="4633854" cy="1131358"/>
            </a:xfrm>
            <a:prstGeom prst="rect">
              <a:avLst/>
            </a:prstGeom>
          </p:spPr>
          <p:txBody>
            <a:bodyPr anchor="t" rtlCol="false" tIns="0" lIns="0" bIns="0" rIns="0">
              <a:spAutoFit/>
            </a:bodyPr>
            <a:lstStyle/>
            <a:p>
              <a:pPr algn="l">
                <a:lnSpc>
                  <a:spcPts val="3500"/>
                </a:lnSpc>
              </a:pPr>
              <a:r>
                <a:rPr lang="en-US" sz="2500">
                  <a:solidFill>
                    <a:srgbClr val="FFFFFF"/>
                  </a:solidFill>
                  <a:latin typeface="Heebo"/>
                  <a:ea typeface="Heebo"/>
                  <a:cs typeface="Heebo"/>
                  <a:sym typeface="Heebo"/>
                </a:rPr>
                <a:t>Crear una interfaz de usuario intuitiva</a:t>
              </a:r>
            </a:p>
          </p:txBody>
        </p:sp>
        <p:sp>
          <p:nvSpPr>
            <p:cNvPr name="AutoShape 23" id="23"/>
            <p:cNvSpPr/>
            <p:nvPr/>
          </p:nvSpPr>
          <p:spPr>
            <a:xfrm>
              <a:off x="0" y="811831"/>
              <a:ext cx="4654877" cy="0"/>
            </a:xfrm>
            <a:prstGeom prst="line">
              <a:avLst/>
            </a:prstGeom>
            <a:ln cap="rnd" w="25400">
              <a:solidFill>
                <a:srgbClr val="64E688"/>
              </a:solidFill>
              <a:prstDash val="solid"/>
              <a:headEnd type="none" len="sm" w="sm"/>
              <a:tailEnd type="none" len="sm" w="sm"/>
            </a:ln>
          </p:spPr>
        </p:sp>
      </p:grpSp>
      <p:sp>
        <p:nvSpPr>
          <p:cNvPr name="TextBox 24" id="24"/>
          <p:cNvSpPr txBox="true"/>
          <p:nvPr/>
        </p:nvSpPr>
        <p:spPr>
          <a:xfrm rot="0">
            <a:off x="1614638" y="1917425"/>
            <a:ext cx="5446961" cy="1733550"/>
          </a:xfrm>
          <a:prstGeom prst="rect">
            <a:avLst/>
          </a:prstGeom>
        </p:spPr>
        <p:txBody>
          <a:bodyPr anchor="t" rtlCol="false" tIns="0" lIns="0" bIns="0" rIns="0">
            <a:spAutoFit/>
          </a:bodyPr>
          <a:lstStyle/>
          <a:p>
            <a:pPr algn="l">
              <a:lnSpc>
                <a:spcPts val="6870"/>
              </a:lnSpc>
            </a:pPr>
            <a:r>
              <a:rPr lang="en-US" sz="5725" b="true">
                <a:solidFill>
                  <a:srgbClr val="FFFFFF"/>
                </a:solidFill>
                <a:latin typeface="Heebo Ultra-Bold"/>
                <a:ea typeface="Heebo Ultra-Bold"/>
                <a:cs typeface="Heebo Ultra-Bold"/>
                <a:sym typeface="Heebo Ultra-Bold"/>
              </a:rPr>
              <a:t>OBJETIVOS ESPECIFICOS</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70707"/>
        </a:solidFill>
      </p:bgPr>
    </p:bg>
    <p:spTree>
      <p:nvGrpSpPr>
        <p:cNvPr id="1" name=""/>
        <p:cNvGrpSpPr/>
        <p:nvPr/>
      </p:nvGrpSpPr>
      <p:grpSpPr>
        <a:xfrm>
          <a:off x="0" y="0"/>
          <a:ext cx="0" cy="0"/>
          <a:chOff x="0" y="0"/>
          <a:chExt cx="0" cy="0"/>
        </a:xfrm>
      </p:grpSpPr>
      <p:grpSp>
        <p:nvGrpSpPr>
          <p:cNvPr name="Group 2" id="2"/>
          <p:cNvGrpSpPr/>
          <p:nvPr/>
        </p:nvGrpSpPr>
        <p:grpSpPr>
          <a:xfrm rot="0">
            <a:off x="5371200" y="1245658"/>
            <a:ext cx="3491158" cy="3117575"/>
            <a:chOff x="0" y="0"/>
            <a:chExt cx="4654877" cy="4156766"/>
          </a:xfrm>
        </p:grpSpPr>
        <p:sp>
          <p:nvSpPr>
            <p:cNvPr name="TextBox 3" id="3"/>
            <p:cNvSpPr txBox="true"/>
            <p:nvPr/>
          </p:nvSpPr>
          <p:spPr>
            <a:xfrm rot="0">
              <a:off x="21023" y="-57150"/>
              <a:ext cx="4633854" cy="616279"/>
            </a:xfrm>
            <a:prstGeom prst="rect">
              <a:avLst/>
            </a:prstGeom>
          </p:spPr>
          <p:txBody>
            <a:bodyPr anchor="t" rtlCol="false" tIns="0" lIns="0" bIns="0" rIns="0">
              <a:spAutoFit/>
            </a:bodyPr>
            <a:lstStyle/>
            <a:p>
              <a:pPr algn="l">
                <a:lnSpc>
                  <a:spcPts val="3919"/>
                </a:lnSpc>
              </a:pPr>
            </a:p>
          </p:txBody>
        </p:sp>
        <p:sp>
          <p:nvSpPr>
            <p:cNvPr name="TextBox 4" id="4"/>
            <p:cNvSpPr txBox="true"/>
            <p:nvPr/>
          </p:nvSpPr>
          <p:spPr>
            <a:xfrm rot="0">
              <a:off x="21023" y="3683691"/>
              <a:ext cx="4633854" cy="473075"/>
            </a:xfrm>
            <a:prstGeom prst="rect">
              <a:avLst/>
            </a:prstGeom>
          </p:spPr>
          <p:txBody>
            <a:bodyPr anchor="t" rtlCol="false" tIns="0" lIns="0" bIns="0" rIns="0">
              <a:spAutoFit/>
            </a:bodyPr>
            <a:lstStyle/>
            <a:p>
              <a:pPr algn="l">
                <a:lnSpc>
                  <a:spcPts val="3000"/>
                </a:lnSpc>
              </a:pPr>
            </a:p>
          </p:txBody>
        </p:sp>
        <p:sp>
          <p:nvSpPr>
            <p:cNvPr name="TextBox 5" id="5"/>
            <p:cNvSpPr txBox="true"/>
            <p:nvPr/>
          </p:nvSpPr>
          <p:spPr>
            <a:xfrm rot="0">
              <a:off x="21023" y="1146851"/>
              <a:ext cx="4633854" cy="2299758"/>
            </a:xfrm>
            <a:prstGeom prst="rect">
              <a:avLst/>
            </a:prstGeom>
          </p:spPr>
          <p:txBody>
            <a:bodyPr anchor="t" rtlCol="false" tIns="0" lIns="0" bIns="0" rIns="0">
              <a:spAutoFit/>
            </a:bodyPr>
            <a:lstStyle/>
            <a:p>
              <a:pPr algn="l">
                <a:lnSpc>
                  <a:spcPts val="3500"/>
                </a:lnSpc>
              </a:pPr>
              <a:r>
                <a:rPr lang="en-US" sz="2500">
                  <a:solidFill>
                    <a:srgbClr val="FFFFFF"/>
                  </a:solidFill>
                  <a:latin typeface="Heebo"/>
                  <a:ea typeface="Heebo"/>
                  <a:cs typeface="Heebo"/>
                  <a:sym typeface="Heebo"/>
                </a:rPr>
                <a:t>Implementar estructuras de datos como listas, pilas, colas y árboles</a:t>
              </a:r>
            </a:p>
          </p:txBody>
        </p:sp>
        <p:sp>
          <p:nvSpPr>
            <p:cNvPr name="AutoShape 6" id="6"/>
            <p:cNvSpPr/>
            <p:nvPr/>
          </p:nvSpPr>
          <p:spPr>
            <a:xfrm>
              <a:off x="0" y="811831"/>
              <a:ext cx="4654877" cy="0"/>
            </a:xfrm>
            <a:prstGeom prst="line">
              <a:avLst/>
            </a:prstGeom>
            <a:ln cap="rnd" w="25400">
              <a:solidFill>
                <a:srgbClr val="64E688"/>
              </a:solidFill>
              <a:prstDash val="solid"/>
              <a:headEnd type="none" len="sm" w="sm"/>
              <a:tailEnd type="none" len="sm" w="sm"/>
            </a:ln>
          </p:spPr>
        </p:sp>
      </p:grpSp>
      <p:sp>
        <p:nvSpPr>
          <p:cNvPr name="Freeform 7" id="7"/>
          <p:cNvSpPr/>
          <p:nvPr/>
        </p:nvSpPr>
        <p:spPr>
          <a:xfrm flipH="false" flipV="false" rot="-3559199">
            <a:off x="14081771" y="62239"/>
            <a:ext cx="4823880" cy="5983107"/>
          </a:xfrm>
          <a:custGeom>
            <a:avLst/>
            <a:gdLst/>
            <a:ahLst/>
            <a:cxnLst/>
            <a:rect r="r" b="b" t="t" l="l"/>
            <a:pathLst>
              <a:path h="5983107" w="4823880">
                <a:moveTo>
                  <a:pt x="0" y="0"/>
                </a:moveTo>
                <a:lnTo>
                  <a:pt x="4823879" y="0"/>
                </a:lnTo>
                <a:lnTo>
                  <a:pt x="4823879" y="5983107"/>
                </a:lnTo>
                <a:lnTo>
                  <a:pt x="0" y="5983107"/>
                </a:lnTo>
                <a:lnTo>
                  <a:pt x="0" y="0"/>
                </a:lnTo>
                <a:close/>
              </a:path>
            </a:pathLst>
          </a:custGeom>
          <a:blipFill>
            <a:blip r:embed="rId2">
              <a:alphaModFix amt="13000"/>
            </a:blip>
            <a:stretch>
              <a:fillRect l="0" t="0" r="0" b="0"/>
            </a:stretch>
          </a:blipFill>
        </p:spPr>
      </p:sp>
      <p:grpSp>
        <p:nvGrpSpPr>
          <p:cNvPr name="Group 8" id="8"/>
          <p:cNvGrpSpPr/>
          <p:nvPr/>
        </p:nvGrpSpPr>
        <p:grpSpPr>
          <a:xfrm rot="0">
            <a:off x="9243358" y="1245658"/>
            <a:ext cx="3491158" cy="2675191"/>
            <a:chOff x="0" y="0"/>
            <a:chExt cx="4654877" cy="3566922"/>
          </a:xfrm>
        </p:grpSpPr>
        <p:sp>
          <p:nvSpPr>
            <p:cNvPr name="TextBox 9" id="9"/>
            <p:cNvSpPr txBox="true"/>
            <p:nvPr/>
          </p:nvSpPr>
          <p:spPr>
            <a:xfrm rot="0">
              <a:off x="21023" y="-57150"/>
              <a:ext cx="4633854" cy="616279"/>
            </a:xfrm>
            <a:prstGeom prst="rect">
              <a:avLst/>
            </a:prstGeom>
          </p:spPr>
          <p:txBody>
            <a:bodyPr anchor="t" rtlCol="false" tIns="0" lIns="0" bIns="0" rIns="0">
              <a:spAutoFit/>
            </a:bodyPr>
            <a:lstStyle/>
            <a:p>
              <a:pPr algn="l">
                <a:lnSpc>
                  <a:spcPts val="3919"/>
                </a:lnSpc>
              </a:pPr>
            </a:p>
          </p:txBody>
        </p:sp>
        <p:sp>
          <p:nvSpPr>
            <p:cNvPr name="TextBox 10" id="10"/>
            <p:cNvSpPr txBox="true"/>
            <p:nvPr/>
          </p:nvSpPr>
          <p:spPr>
            <a:xfrm rot="0">
              <a:off x="21023" y="3093847"/>
              <a:ext cx="4633854" cy="473075"/>
            </a:xfrm>
            <a:prstGeom prst="rect">
              <a:avLst/>
            </a:prstGeom>
          </p:spPr>
          <p:txBody>
            <a:bodyPr anchor="t" rtlCol="false" tIns="0" lIns="0" bIns="0" rIns="0">
              <a:spAutoFit/>
            </a:bodyPr>
            <a:lstStyle/>
            <a:p>
              <a:pPr algn="l">
                <a:lnSpc>
                  <a:spcPts val="3000"/>
                </a:lnSpc>
              </a:pPr>
            </a:p>
          </p:txBody>
        </p:sp>
        <p:sp>
          <p:nvSpPr>
            <p:cNvPr name="TextBox 11" id="11"/>
            <p:cNvSpPr txBox="true"/>
            <p:nvPr/>
          </p:nvSpPr>
          <p:spPr>
            <a:xfrm rot="0">
              <a:off x="21023" y="1146851"/>
              <a:ext cx="4633854" cy="1715558"/>
            </a:xfrm>
            <a:prstGeom prst="rect">
              <a:avLst/>
            </a:prstGeom>
          </p:spPr>
          <p:txBody>
            <a:bodyPr anchor="t" rtlCol="false" tIns="0" lIns="0" bIns="0" rIns="0">
              <a:spAutoFit/>
            </a:bodyPr>
            <a:lstStyle/>
            <a:p>
              <a:pPr algn="l">
                <a:lnSpc>
                  <a:spcPts val="3500"/>
                </a:lnSpc>
              </a:pPr>
              <a:r>
                <a:rPr lang="en-US" sz="2500">
                  <a:solidFill>
                    <a:srgbClr val="FFFFFF"/>
                  </a:solidFill>
                  <a:latin typeface="Heebo"/>
                  <a:ea typeface="Heebo"/>
                  <a:cs typeface="Heebo"/>
                  <a:sym typeface="Heebo"/>
                </a:rPr>
                <a:t>Desarrollar métodos de búsqueda y ordenamiento</a:t>
              </a:r>
            </a:p>
          </p:txBody>
        </p:sp>
        <p:sp>
          <p:nvSpPr>
            <p:cNvPr name="AutoShape 12" id="12"/>
            <p:cNvSpPr/>
            <p:nvPr/>
          </p:nvSpPr>
          <p:spPr>
            <a:xfrm>
              <a:off x="0" y="811831"/>
              <a:ext cx="4654877" cy="0"/>
            </a:xfrm>
            <a:prstGeom prst="line">
              <a:avLst/>
            </a:prstGeom>
            <a:ln cap="rnd" w="25400">
              <a:solidFill>
                <a:srgbClr val="64E688"/>
              </a:solidFill>
              <a:prstDash val="solid"/>
              <a:headEnd type="none" len="sm" w="sm"/>
              <a:tailEnd type="none" len="sm" w="sm"/>
            </a:ln>
          </p:spPr>
        </p:sp>
      </p:grpSp>
      <p:grpSp>
        <p:nvGrpSpPr>
          <p:cNvPr name="Group 13" id="13"/>
          <p:cNvGrpSpPr/>
          <p:nvPr/>
        </p:nvGrpSpPr>
        <p:grpSpPr>
          <a:xfrm rot="0">
            <a:off x="2573802" y="5788592"/>
            <a:ext cx="3491158" cy="3117575"/>
            <a:chOff x="0" y="0"/>
            <a:chExt cx="4654877" cy="4156766"/>
          </a:xfrm>
        </p:grpSpPr>
        <p:sp>
          <p:nvSpPr>
            <p:cNvPr name="TextBox 14" id="14"/>
            <p:cNvSpPr txBox="true"/>
            <p:nvPr/>
          </p:nvSpPr>
          <p:spPr>
            <a:xfrm rot="0">
              <a:off x="21023" y="-57150"/>
              <a:ext cx="4633854" cy="616279"/>
            </a:xfrm>
            <a:prstGeom prst="rect">
              <a:avLst/>
            </a:prstGeom>
          </p:spPr>
          <p:txBody>
            <a:bodyPr anchor="t" rtlCol="false" tIns="0" lIns="0" bIns="0" rIns="0">
              <a:spAutoFit/>
            </a:bodyPr>
            <a:lstStyle/>
            <a:p>
              <a:pPr algn="l">
                <a:lnSpc>
                  <a:spcPts val="3919"/>
                </a:lnSpc>
              </a:pPr>
            </a:p>
          </p:txBody>
        </p:sp>
        <p:sp>
          <p:nvSpPr>
            <p:cNvPr name="TextBox 15" id="15"/>
            <p:cNvSpPr txBox="true"/>
            <p:nvPr/>
          </p:nvSpPr>
          <p:spPr>
            <a:xfrm rot="0">
              <a:off x="21023" y="3683691"/>
              <a:ext cx="4633854" cy="473075"/>
            </a:xfrm>
            <a:prstGeom prst="rect">
              <a:avLst/>
            </a:prstGeom>
          </p:spPr>
          <p:txBody>
            <a:bodyPr anchor="t" rtlCol="false" tIns="0" lIns="0" bIns="0" rIns="0">
              <a:spAutoFit/>
            </a:bodyPr>
            <a:lstStyle/>
            <a:p>
              <a:pPr algn="l">
                <a:lnSpc>
                  <a:spcPts val="3000"/>
                </a:lnSpc>
              </a:pPr>
            </a:p>
          </p:txBody>
        </p:sp>
        <p:sp>
          <p:nvSpPr>
            <p:cNvPr name="TextBox 16" id="16"/>
            <p:cNvSpPr txBox="true"/>
            <p:nvPr/>
          </p:nvSpPr>
          <p:spPr>
            <a:xfrm rot="0">
              <a:off x="21023" y="1146851"/>
              <a:ext cx="4633854" cy="2299758"/>
            </a:xfrm>
            <a:prstGeom prst="rect">
              <a:avLst/>
            </a:prstGeom>
          </p:spPr>
          <p:txBody>
            <a:bodyPr anchor="t" rtlCol="false" tIns="0" lIns="0" bIns="0" rIns="0">
              <a:spAutoFit/>
            </a:bodyPr>
            <a:lstStyle/>
            <a:p>
              <a:pPr algn="l">
                <a:lnSpc>
                  <a:spcPts val="3500"/>
                </a:lnSpc>
              </a:pPr>
              <a:r>
                <a:rPr lang="en-US" sz="2500">
                  <a:solidFill>
                    <a:srgbClr val="FFFFFF"/>
                  </a:solidFill>
                  <a:latin typeface="Heebo"/>
                  <a:ea typeface="Heebo"/>
                  <a:cs typeface="Heebo"/>
                  <a:sym typeface="Heebo"/>
                </a:rPr>
                <a:t>Realizar un análisis de costo-beneficio de la implementación del sistema de inventario</a:t>
              </a:r>
            </a:p>
          </p:txBody>
        </p:sp>
        <p:sp>
          <p:nvSpPr>
            <p:cNvPr name="AutoShape 17" id="17"/>
            <p:cNvSpPr/>
            <p:nvPr/>
          </p:nvSpPr>
          <p:spPr>
            <a:xfrm>
              <a:off x="0" y="811831"/>
              <a:ext cx="4654877" cy="0"/>
            </a:xfrm>
            <a:prstGeom prst="line">
              <a:avLst/>
            </a:prstGeom>
            <a:ln cap="rnd" w="25400">
              <a:solidFill>
                <a:srgbClr val="64E688"/>
              </a:solidFill>
              <a:prstDash val="solid"/>
              <a:headEnd type="none" len="sm" w="sm"/>
              <a:tailEnd type="none" len="sm" w="sm"/>
            </a:ln>
          </p:spPr>
        </p:sp>
      </p:grpSp>
      <p:grpSp>
        <p:nvGrpSpPr>
          <p:cNvPr name="Group 18" id="18"/>
          <p:cNvGrpSpPr/>
          <p:nvPr/>
        </p:nvGrpSpPr>
        <p:grpSpPr>
          <a:xfrm rot="0">
            <a:off x="6846437" y="5788593"/>
            <a:ext cx="3491158" cy="3117575"/>
            <a:chOff x="0" y="0"/>
            <a:chExt cx="4654877" cy="4156766"/>
          </a:xfrm>
        </p:grpSpPr>
        <p:sp>
          <p:nvSpPr>
            <p:cNvPr name="TextBox 19" id="19"/>
            <p:cNvSpPr txBox="true"/>
            <p:nvPr/>
          </p:nvSpPr>
          <p:spPr>
            <a:xfrm rot="0">
              <a:off x="21023" y="-57150"/>
              <a:ext cx="4633854" cy="616279"/>
            </a:xfrm>
            <a:prstGeom prst="rect">
              <a:avLst/>
            </a:prstGeom>
          </p:spPr>
          <p:txBody>
            <a:bodyPr anchor="t" rtlCol="false" tIns="0" lIns="0" bIns="0" rIns="0">
              <a:spAutoFit/>
            </a:bodyPr>
            <a:lstStyle/>
            <a:p>
              <a:pPr algn="l">
                <a:lnSpc>
                  <a:spcPts val="3919"/>
                </a:lnSpc>
              </a:pPr>
            </a:p>
          </p:txBody>
        </p:sp>
        <p:sp>
          <p:nvSpPr>
            <p:cNvPr name="TextBox 20" id="20"/>
            <p:cNvSpPr txBox="true"/>
            <p:nvPr/>
          </p:nvSpPr>
          <p:spPr>
            <a:xfrm rot="0">
              <a:off x="21023" y="3683691"/>
              <a:ext cx="4633854" cy="473075"/>
            </a:xfrm>
            <a:prstGeom prst="rect">
              <a:avLst/>
            </a:prstGeom>
          </p:spPr>
          <p:txBody>
            <a:bodyPr anchor="t" rtlCol="false" tIns="0" lIns="0" bIns="0" rIns="0">
              <a:spAutoFit/>
            </a:bodyPr>
            <a:lstStyle/>
            <a:p>
              <a:pPr algn="l">
                <a:lnSpc>
                  <a:spcPts val="3000"/>
                </a:lnSpc>
              </a:pPr>
            </a:p>
          </p:txBody>
        </p:sp>
        <p:sp>
          <p:nvSpPr>
            <p:cNvPr name="TextBox 21" id="21"/>
            <p:cNvSpPr txBox="true"/>
            <p:nvPr/>
          </p:nvSpPr>
          <p:spPr>
            <a:xfrm rot="0">
              <a:off x="21023" y="1146851"/>
              <a:ext cx="4633854" cy="2299758"/>
            </a:xfrm>
            <a:prstGeom prst="rect">
              <a:avLst/>
            </a:prstGeom>
          </p:spPr>
          <p:txBody>
            <a:bodyPr anchor="t" rtlCol="false" tIns="0" lIns="0" bIns="0" rIns="0">
              <a:spAutoFit/>
            </a:bodyPr>
            <a:lstStyle/>
            <a:p>
              <a:pPr algn="l">
                <a:lnSpc>
                  <a:spcPts val="3500"/>
                </a:lnSpc>
              </a:pPr>
              <a:r>
                <a:rPr lang="en-US" sz="2500">
                  <a:solidFill>
                    <a:srgbClr val="FFFFFF"/>
                  </a:solidFill>
                  <a:latin typeface="Heebo"/>
                  <a:ea typeface="Heebo"/>
                  <a:cs typeface="Heebo"/>
                  <a:sym typeface="Heebo"/>
                </a:rPr>
                <a:t>Establecer el inventario ideal que permita cubrir necesidades sin realizar muchos gastos.</a:t>
              </a:r>
            </a:p>
          </p:txBody>
        </p:sp>
        <p:sp>
          <p:nvSpPr>
            <p:cNvPr name="AutoShape 22" id="22"/>
            <p:cNvSpPr/>
            <p:nvPr/>
          </p:nvSpPr>
          <p:spPr>
            <a:xfrm>
              <a:off x="0" y="811831"/>
              <a:ext cx="4654877" cy="0"/>
            </a:xfrm>
            <a:prstGeom prst="line">
              <a:avLst/>
            </a:prstGeom>
            <a:ln cap="rnd" w="25400">
              <a:solidFill>
                <a:srgbClr val="64E688"/>
              </a:solidFill>
              <a:prstDash val="solid"/>
              <a:headEnd type="none" len="sm" w="sm"/>
              <a:tailEnd type="none" len="sm" w="sm"/>
            </a:ln>
          </p:spPr>
        </p:sp>
      </p:grpSp>
      <p:sp>
        <p:nvSpPr>
          <p:cNvPr name="Freeform 23" id="23"/>
          <p:cNvSpPr/>
          <p:nvPr/>
        </p:nvSpPr>
        <p:spPr>
          <a:xfrm flipH="false" flipV="false" rot="6273812">
            <a:off x="-2514705" y="6095822"/>
            <a:ext cx="5720805" cy="5620690"/>
          </a:xfrm>
          <a:custGeom>
            <a:avLst/>
            <a:gdLst/>
            <a:ahLst/>
            <a:cxnLst/>
            <a:rect r="r" b="b" t="t" l="l"/>
            <a:pathLst>
              <a:path h="5620690" w="5720805">
                <a:moveTo>
                  <a:pt x="0" y="0"/>
                </a:moveTo>
                <a:lnTo>
                  <a:pt x="5720805" y="0"/>
                </a:lnTo>
                <a:lnTo>
                  <a:pt x="5720805" y="5620691"/>
                </a:lnTo>
                <a:lnTo>
                  <a:pt x="0" y="5620691"/>
                </a:lnTo>
                <a:lnTo>
                  <a:pt x="0" y="0"/>
                </a:lnTo>
                <a:close/>
              </a:path>
            </a:pathLst>
          </a:custGeom>
          <a:blipFill>
            <a:blip r:embed="rId3"/>
            <a:stretch>
              <a:fillRect l="0" t="0" r="0" b="0"/>
            </a:stretch>
          </a:blipFill>
        </p:spPr>
      </p:sp>
      <p:grpSp>
        <p:nvGrpSpPr>
          <p:cNvPr name="Group 24" id="24"/>
          <p:cNvGrpSpPr/>
          <p:nvPr/>
        </p:nvGrpSpPr>
        <p:grpSpPr>
          <a:xfrm rot="0">
            <a:off x="13341166" y="1245658"/>
            <a:ext cx="3776296" cy="3555725"/>
            <a:chOff x="0" y="0"/>
            <a:chExt cx="5035061" cy="4740966"/>
          </a:xfrm>
        </p:grpSpPr>
        <p:sp>
          <p:nvSpPr>
            <p:cNvPr name="TextBox 25" id="25"/>
            <p:cNvSpPr txBox="true"/>
            <p:nvPr/>
          </p:nvSpPr>
          <p:spPr>
            <a:xfrm rot="0">
              <a:off x="22740" y="-57150"/>
              <a:ext cx="5012321" cy="616279"/>
            </a:xfrm>
            <a:prstGeom prst="rect">
              <a:avLst/>
            </a:prstGeom>
          </p:spPr>
          <p:txBody>
            <a:bodyPr anchor="t" rtlCol="false" tIns="0" lIns="0" bIns="0" rIns="0">
              <a:spAutoFit/>
            </a:bodyPr>
            <a:lstStyle/>
            <a:p>
              <a:pPr algn="l">
                <a:lnSpc>
                  <a:spcPts val="3919"/>
                </a:lnSpc>
              </a:pPr>
            </a:p>
          </p:txBody>
        </p:sp>
        <p:sp>
          <p:nvSpPr>
            <p:cNvPr name="TextBox 26" id="26"/>
            <p:cNvSpPr txBox="true"/>
            <p:nvPr/>
          </p:nvSpPr>
          <p:spPr>
            <a:xfrm rot="0">
              <a:off x="22740" y="4267891"/>
              <a:ext cx="5012321" cy="473075"/>
            </a:xfrm>
            <a:prstGeom prst="rect">
              <a:avLst/>
            </a:prstGeom>
          </p:spPr>
          <p:txBody>
            <a:bodyPr anchor="t" rtlCol="false" tIns="0" lIns="0" bIns="0" rIns="0">
              <a:spAutoFit/>
            </a:bodyPr>
            <a:lstStyle/>
            <a:p>
              <a:pPr algn="l">
                <a:lnSpc>
                  <a:spcPts val="3000"/>
                </a:lnSpc>
              </a:pPr>
            </a:p>
          </p:txBody>
        </p:sp>
        <p:sp>
          <p:nvSpPr>
            <p:cNvPr name="TextBox 27" id="27"/>
            <p:cNvSpPr txBox="true"/>
            <p:nvPr/>
          </p:nvSpPr>
          <p:spPr>
            <a:xfrm rot="0">
              <a:off x="22740" y="1146851"/>
              <a:ext cx="5012321" cy="2299758"/>
            </a:xfrm>
            <a:prstGeom prst="rect">
              <a:avLst/>
            </a:prstGeom>
          </p:spPr>
          <p:txBody>
            <a:bodyPr anchor="t" rtlCol="false" tIns="0" lIns="0" bIns="0" rIns="0">
              <a:spAutoFit/>
            </a:bodyPr>
            <a:lstStyle/>
            <a:p>
              <a:pPr algn="l">
                <a:lnSpc>
                  <a:spcPts val="3500"/>
                </a:lnSpc>
              </a:pPr>
              <a:r>
                <a:rPr lang="en-US" sz="2500">
                  <a:solidFill>
                    <a:srgbClr val="FFFFFF"/>
                  </a:solidFill>
                  <a:latin typeface="Heebo"/>
                  <a:ea typeface="Heebo"/>
                  <a:cs typeface="Heebo"/>
                  <a:sym typeface="Heebo"/>
                </a:rPr>
                <a:t>Desarrollar el software de gestión de inventarios utilizando las estructuras de datos seleccionadas</a:t>
              </a:r>
            </a:p>
          </p:txBody>
        </p:sp>
        <p:sp>
          <p:nvSpPr>
            <p:cNvPr name="AutoShape 28" id="28"/>
            <p:cNvSpPr/>
            <p:nvPr/>
          </p:nvSpPr>
          <p:spPr>
            <a:xfrm>
              <a:off x="0" y="811831"/>
              <a:ext cx="5035061" cy="0"/>
            </a:xfrm>
            <a:prstGeom prst="line">
              <a:avLst/>
            </a:prstGeom>
            <a:ln cap="rnd" w="25400">
              <a:solidFill>
                <a:srgbClr val="64E688"/>
              </a:solidFill>
              <a:prstDash val="solid"/>
              <a:headEnd type="none" len="sm" w="sm"/>
              <a:tailEnd type="none" len="sm" w="sm"/>
            </a:ln>
          </p:spPr>
        </p:sp>
      </p:grpSp>
      <p:grpSp>
        <p:nvGrpSpPr>
          <p:cNvPr name="Group 29" id="29"/>
          <p:cNvGrpSpPr/>
          <p:nvPr/>
        </p:nvGrpSpPr>
        <p:grpSpPr>
          <a:xfrm rot="0">
            <a:off x="1499352" y="1245658"/>
            <a:ext cx="3491158" cy="2241275"/>
            <a:chOff x="0" y="0"/>
            <a:chExt cx="4654877" cy="2988366"/>
          </a:xfrm>
        </p:grpSpPr>
        <p:sp>
          <p:nvSpPr>
            <p:cNvPr name="TextBox 30" id="30"/>
            <p:cNvSpPr txBox="true"/>
            <p:nvPr/>
          </p:nvSpPr>
          <p:spPr>
            <a:xfrm rot="0">
              <a:off x="21023" y="-57150"/>
              <a:ext cx="4633854" cy="616279"/>
            </a:xfrm>
            <a:prstGeom prst="rect">
              <a:avLst/>
            </a:prstGeom>
          </p:spPr>
          <p:txBody>
            <a:bodyPr anchor="t" rtlCol="false" tIns="0" lIns="0" bIns="0" rIns="0">
              <a:spAutoFit/>
            </a:bodyPr>
            <a:lstStyle/>
            <a:p>
              <a:pPr algn="l">
                <a:lnSpc>
                  <a:spcPts val="3919"/>
                </a:lnSpc>
              </a:pPr>
            </a:p>
          </p:txBody>
        </p:sp>
        <p:sp>
          <p:nvSpPr>
            <p:cNvPr name="TextBox 31" id="31"/>
            <p:cNvSpPr txBox="true"/>
            <p:nvPr/>
          </p:nvSpPr>
          <p:spPr>
            <a:xfrm rot="0">
              <a:off x="21023" y="2515291"/>
              <a:ext cx="4633854" cy="473075"/>
            </a:xfrm>
            <a:prstGeom prst="rect">
              <a:avLst/>
            </a:prstGeom>
          </p:spPr>
          <p:txBody>
            <a:bodyPr anchor="t" rtlCol="false" tIns="0" lIns="0" bIns="0" rIns="0">
              <a:spAutoFit/>
            </a:bodyPr>
            <a:lstStyle/>
            <a:p>
              <a:pPr algn="l">
                <a:lnSpc>
                  <a:spcPts val="3000"/>
                </a:lnSpc>
              </a:pPr>
            </a:p>
          </p:txBody>
        </p:sp>
        <p:sp>
          <p:nvSpPr>
            <p:cNvPr name="TextBox 32" id="32"/>
            <p:cNvSpPr txBox="true"/>
            <p:nvPr/>
          </p:nvSpPr>
          <p:spPr>
            <a:xfrm rot="0">
              <a:off x="21023" y="1146851"/>
              <a:ext cx="4633854" cy="1131358"/>
            </a:xfrm>
            <a:prstGeom prst="rect">
              <a:avLst/>
            </a:prstGeom>
          </p:spPr>
          <p:txBody>
            <a:bodyPr anchor="t" rtlCol="false" tIns="0" lIns="0" bIns="0" rIns="0">
              <a:spAutoFit/>
            </a:bodyPr>
            <a:lstStyle/>
            <a:p>
              <a:pPr algn="l">
                <a:lnSpc>
                  <a:spcPts val="3500"/>
                </a:lnSpc>
              </a:pPr>
              <a:r>
                <a:rPr lang="en-US" sz="2500">
                  <a:solidFill>
                    <a:srgbClr val="FFFFFF"/>
                  </a:solidFill>
                  <a:latin typeface="Heebo"/>
                  <a:ea typeface="Heebo"/>
                  <a:cs typeface="Heebo"/>
                  <a:sym typeface="Heebo"/>
                </a:rPr>
                <a:t>Crear índices y vistas en la base de datos</a:t>
              </a:r>
            </a:p>
          </p:txBody>
        </p:sp>
        <p:sp>
          <p:nvSpPr>
            <p:cNvPr name="AutoShape 33" id="33"/>
            <p:cNvSpPr/>
            <p:nvPr/>
          </p:nvSpPr>
          <p:spPr>
            <a:xfrm>
              <a:off x="0" y="811831"/>
              <a:ext cx="4654877" cy="0"/>
            </a:xfrm>
            <a:prstGeom prst="line">
              <a:avLst/>
            </a:prstGeom>
            <a:ln cap="rnd" w="25400">
              <a:solidFill>
                <a:srgbClr val="64E688"/>
              </a:solidFill>
              <a:prstDash val="solid"/>
              <a:headEnd type="none" len="sm" w="sm"/>
              <a:tailEnd type="none" len="sm" w="sm"/>
            </a:ln>
          </p:spPr>
        </p:sp>
      </p:grpSp>
      <p:grpSp>
        <p:nvGrpSpPr>
          <p:cNvPr name="Group 34" id="34"/>
          <p:cNvGrpSpPr/>
          <p:nvPr/>
        </p:nvGrpSpPr>
        <p:grpSpPr>
          <a:xfrm rot="0">
            <a:off x="10791213" y="5788592"/>
            <a:ext cx="3491158" cy="3117575"/>
            <a:chOff x="0" y="0"/>
            <a:chExt cx="4654877" cy="4156766"/>
          </a:xfrm>
        </p:grpSpPr>
        <p:sp>
          <p:nvSpPr>
            <p:cNvPr name="TextBox 35" id="35"/>
            <p:cNvSpPr txBox="true"/>
            <p:nvPr/>
          </p:nvSpPr>
          <p:spPr>
            <a:xfrm rot="0">
              <a:off x="21023" y="-57150"/>
              <a:ext cx="4633854" cy="616279"/>
            </a:xfrm>
            <a:prstGeom prst="rect">
              <a:avLst/>
            </a:prstGeom>
          </p:spPr>
          <p:txBody>
            <a:bodyPr anchor="t" rtlCol="false" tIns="0" lIns="0" bIns="0" rIns="0">
              <a:spAutoFit/>
            </a:bodyPr>
            <a:lstStyle/>
            <a:p>
              <a:pPr algn="l">
                <a:lnSpc>
                  <a:spcPts val="3919"/>
                </a:lnSpc>
              </a:pPr>
            </a:p>
          </p:txBody>
        </p:sp>
        <p:sp>
          <p:nvSpPr>
            <p:cNvPr name="TextBox 36" id="36"/>
            <p:cNvSpPr txBox="true"/>
            <p:nvPr/>
          </p:nvSpPr>
          <p:spPr>
            <a:xfrm rot="0">
              <a:off x="21023" y="3683691"/>
              <a:ext cx="4633854" cy="473075"/>
            </a:xfrm>
            <a:prstGeom prst="rect">
              <a:avLst/>
            </a:prstGeom>
          </p:spPr>
          <p:txBody>
            <a:bodyPr anchor="t" rtlCol="false" tIns="0" lIns="0" bIns="0" rIns="0">
              <a:spAutoFit/>
            </a:bodyPr>
            <a:lstStyle/>
            <a:p>
              <a:pPr algn="l">
                <a:lnSpc>
                  <a:spcPts val="3000"/>
                </a:lnSpc>
              </a:pPr>
            </a:p>
          </p:txBody>
        </p:sp>
        <p:sp>
          <p:nvSpPr>
            <p:cNvPr name="TextBox 37" id="37"/>
            <p:cNvSpPr txBox="true"/>
            <p:nvPr/>
          </p:nvSpPr>
          <p:spPr>
            <a:xfrm rot="0">
              <a:off x="21023" y="1146851"/>
              <a:ext cx="4633854" cy="2299758"/>
            </a:xfrm>
            <a:prstGeom prst="rect">
              <a:avLst/>
            </a:prstGeom>
          </p:spPr>
          <p:txBody>
            <a:bodyPr anchor="t" rtlCol="false" tIns="0" lIns="0" bIns="0" rIns="0">
              <a:spAutoFit/>
            </a:bodyPr>
            <a:lstStyle/>
            <a:p>
              <a:pPr algn="l">
                <a:lnSpc>
                  <a:spcPts val="3500"/>
                </a:lnSpc>
              </a:pPr>
              <a:r>
                <a:rPr lang="en-US" sz="2500">
                  <a:solidFill>
                    <a:srgbClr val="FFFFFF"/>
                  </a:solidFill>
                  <a:latin typeface="Heebo"/>
                  <a:ea typeface="Heebo"/>
                  <a:cs typeface="Heebo"/>
                  <a:sym typeface="Heebo"/>
                </a:rPr>
                <a:t>Evaluar el impacto económico del sistema en la operación de Óptica Tokio</a:t>
              </a:r>
            </a:p>
          </p:txBody>
        </p:sp>
        <p:sp>
          <p:nvSpPr>
            <p:cNvPr name="AutoShape 38" id="38"/>
            <p:cNvSpPr/>
            <p:nvPr/>
          </p:nvSpPr>
          <p:spPr>
            <a:xfrm>
              <a:off x="0" y="811831"/>
              <a:ext cx="4654877" cy="0"/>
            </a:xfrm>
            <a:prstGeom prst="line">
              <a:avLst/>
            </a:prstGeom>
            <a:ln cap="rnd" w="25400">
              <a:solidFill>
                <a:srgbClr val="64E688"/>
              </a:solidFill>
              <a:prstDash val="solid"/>
              <a:headEnd type="none" len="sm" w="sm"/>
              <a:tailEnd type="none" len="sm" w="sm"/>
            </a:ln>
          </p:spPr>
        </p:sp>
      </p:grpSp>
      <p:grpSp>
        <p:nvGrpSpPr>
          <p:cNvPr name="Group 39" id="39"/>
          <p:cNvGrpSpPr/>
          <p:nvPr/>
        </p:nvGrpSpPr>
        <p:grpSpPr>
          <a:xfrm rot="0">
            <a:off x="14463484" y="5788592"/>
            <a:ext cx="3491158" cy="3117575"/>
            <a:chOff x="0" y="0"/>
            <a:chExt cx="4654877" cy="4156766"/>
          </a:xfrm>
        </p:grpSpPr>
        <p:sp>
          <p:nvSpPr>
            <p:cNvPr name="TextBox 40" id="40"/>
            <p:cNvSpPr txBox="true"/>
            <p:nvPr/>
          </p:nvSpPr>
          <p:spPr>
            <a:xfrm rot="0">
              <a:off x="21023" y="-57150"/>
              <a:ext cx="4633854" cy="616279"/>
            </a:xfrm>
            <a:prstGeom prst="rect">
              <a:avLst/>
            </a:prstGeom>
          </p:spPr>
          <p:txBody>
            <a:bodyPr anchor="t" rtlCol="false" tIns="0" lIns="0" bIns="0" rIns="0">
              <a:spAutoFit/>
            </a:bodyPr>
            <a:lstStyle/>
            <a:p>
              <a:pPr algn="l">
                <a:lnSpc>
                  <a:spcPts val="3919"/>
                </a:lnSpc>
              </a:pPr>
            </a:p>
          </p:txBody>
        </p:sp>
        <p:sp>
          <p:nvSpPr>
            <p:cNvPr name="TextBox 41" id="41"/>
            <p:cNvSpPr txBox="true"/>
            <p:nvPr/>
          </p:nvSpPr>
          <p:spPr>
            <a:xfrm rot="0">
              <a:off x="21023" y="3683691"/>
              <a:ext cx="4633854" cy="473075"/>
            </a:xfrm>
            <a:prstGeom prst="rect">
              <a:avLst/>
            </a:prstGeom>
          </p:spPr>
          <p:txBody>
            <a:bodyPr anchor="t" rtlCol="false" tIns="0" lIns="0" bIns="0" rIns="0">
              <a:spAutoFit/>
            </a:bodyPr>
            <a:lstStyle/>
            <a:p>
              <a:pPr algn="l">
                <a:lnSpc>
                  <a:spcPts val="3000"/>
                </a:lnSpc>
              </a:pPr>
            </a:p>
          </p:txBody>
        </p:sp>
        <p:sp>
          <p:nvSpPr>
            <p:cNvPr name="TextBox 42" id="42"/>
            <p:cNvSpPr txBox="true"/>
            <p:nvPr/>
          </p:nvSpPr>
          <p:spPr>
            <a:xfrm rot="0">
              <a:off x="21023" y="1146851"/>
              <a:ext cx="4633854" cy="2299758"/>
            </a:xfrm>
            <a:prstGeom prst="rect">
              <a:avLst/>
            </a:prstGeom>
          </p:spPr>
          <p:txBody>
            <a:bodyPr anchor="t" rtlCol="false" tIns="0" lIns="0" bIns="0" rIns="0">
              <a:spAutoFit/>
            </a:bodyPr>
            <a:lstStyle/>
            <a:p>
              <a:pPr algn="l">
                <a:lnSpc>
                  <a:spcPts val="3500"/>
                </a:lnSpc>
              </a:pPr>
              <a:r>
                <a:rPr lang="en-US" sz="2500">
                  <a:solidFill>
                    <a:srgbClr val="FFFFFF"/>
                  </a:solidFill>
                  <a:latin typeface="Heebo"/>
                  <a:ea typeface="Heebo"/>
                  <a:cs typeface="Heebo"/>
                  <a:sym typeface="Heebo"/>
                </a:rPr>
                <a:t>Establecer indicadores de rendimiento económico para medir la eficiencia del sistema</a:t>
              </a:r>
            </a:p>
          </p:txBody>
        </p:sp>
        <p:sp>
          <p:nvSpPr>
            <p:cNvPr name="AutoShape 43" id="43"/>
            <p:cNvSpPr/>
            <p:nvPr/>
          </p:nvSpPr>
          <p:spPr>
            <a:xfrm>
              <a:off x="0" y="811831"/>
              <a:ext cx="4654877" cy="0"/>
            </a:xfrm>
            <a:prstGeom prst="line">
              <a:avLst/>
            </a:prstGeom>
            <a:ln cap="rnd" w="25400">
              <a:solidFill>
                <a:srgbClr val="64E688"/>
              </a:solidFill>
              <a:prstDash val="solid"/>
              <a:headEnd type="none" len="sm" w="sm"/>
              <a:tailEnd type="none" len="sm" w="sm"/>
            </a:ln>
          </p:spPr>
        </p:sp>
      </p:gr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70707"/>
        </a:solidFill>
      </p:bgPr>
    </p:bg>
    <p:spTree>
      <p:nvGrpSpPr>
        <p:cNvPr id="1" name=""/>
        <p:cNvGrpSpPr/>
        <p:nvPr/>
      </p:nvGrpSpPr>
      <p:grpSpPr>
        <a:xfrm>
          <a:off x="0" y="0"/>
          <a:ext cx="0" cy="0"/>
          <a:chOff x="0" y="0"/>
          <a:chExt cx="0" cy="0"/>
        </a:xfrm>
      </p:grpSpPr>
      <p:grpSp>
        <p:nvGrpSpPr>
          <p:cNvPr name="Group 2" id="2"/>
          <p:cNvGrpSpPr/>
          <p:nvPr/>
        </p:nvGrpSpPr>
        <p:grpSpPr>
          <a:xfrm rot="0">
            <a:off x="1109086" y="1335132"/>
            <a:ext cx="6629597" cy="6541553"/>
            <a:chOff x="0" y="0"/>
            <a:chExt cx="25806498" cy="25463779"/>
          </a:xfrm>
        </p:grpSpPr>
        <p:sp>
          <p:nvSpPr>
            <p:cNvPr name="Freeform 3" id="3"/>
            <p:cNvSpPr/>
            <p:nvPr/>
          </p:nvSpPr>
          <p:spPr>
            <a:xfrm flipH="false" flipV="false" rot="0">
              <a:off x="0" y="0"/>
              <a:ext cx="25806498" cy="25463779"/>
            </a:xfrm>
            <a:custGeom>
              <a:avLst/>
              <a:gdLst/>
              <a:ahLst/>
              <a:cxnLst/>
              <a:rect r="r" b="b" t="t" l="l"/>
              <a:pathLst>
                <a:path h="25463779" w="25806498">
                  <a:moveTo>
                    <a:pt x="25682039" y="59690"/>
                  </a:moveTo>
                  <a:cubicBezTo>
                    <a:pt x="25717598" y="59690"/>
                    <a:pt x="25746808" y="88900"/>
                    <a:pt x="25746808" y="124460"/>
                  </a:cubicBezTo>
                  <a:lnTo>
                    <a:pt x="25746808" y="25339318"/>
                  </a:lnTo>
                  <a:cubicBezTo>
                    <a:pt x="25746808" y="25374879"/>
                    <a:pt x="25717598" y="25404088"/>
                    <a:pt x="25682039" y="25404088"/>
                  </a:cubicBezTo>
                  <a:lnTo>
                    <a:pt x="124460" y="25404088"/>
                  </a:lnTo>
                  <a:cubicBezTo>
                    <a:pt x="88900" y="25404088"/>
                    <a:pt x="59690" y="25374879"/>
                    <a:pt x="59690" y="25339318"/>
                  </a:cubicBezTo>
                  <a:lnTo>
                    <a:pt x="59690" y="124460"/>
                  </a:lnTo>
                  <a:cubicBezTo>
                    <a:pt x="59690" y="88900"/>
                    <a:pt x="88900" y="59690"/>
                    <a:pt x="124460" y="59690"/>
                  </a:cubicBezTo>
                  <a:lnTo>
                    <a:pt x="25682039" y="59690"/>
                  </a:lnTo>
                  <a:moveTo>
                    <a:pt x="25682039" y="0"/>
                  </a:moveTo>
                  <a:lnTo>
                    <a:pt x="124460" y="0"/>
                  </a:lnTo>
                  <a:cubicBezTo>
                    <a:pt x="55880" y="0"/>
                    <a:pt x="0" y="55880"/>
                    <a:pt x="0" y="124460"/>
                  </a:cubicBezTo>
                  <a:lnTo>
                    <a:pt x="0" y="25339318"/>
                  </a:lnTo>
                  <a:cubicBezTo>
                    <a:pt x="0" y="25407899"/>
                    <a:pt x="55880" y="25463779"/>
                    <a:pt x="124460" y="25463779"/>
                  </a:cubicBezTo>
                  <a:lnTo>
                    <a:pt x="25682039" y="25463779"/>
                  </a:lnTo>
                  <a:cubicBezTo>
                    <a:pt x="25750619" y="25463779"/>
                    <a:pt x="25806498" y="25407899"/>
                    <a:pt x="25806498" y="25339318"/>
                  </a:cubicBezTo>
                  <a:lnTo>
                    <a:pt x="25806498" y="124460"/>
                  </a:lnTo>
                  <a:cubicBezTo>
                    <a:pt x="25806498" y="55880"/>
                    <a:pt x="25750619" y="0"/>
                    <a:pt x="25682039" y="0"/>
                  </a:cubicBezTo>
                  <a:close/>
                </a:path>
              </a:pathLst>
            </a:custGeom>
            <a:solidFill>
              <a:srgbClr val="64E688">
                <a:alpha val="49804"/>
              </a:srgbClr>
            </a:solidFill>
          </p:spPr>
        </p:sp>
      </p:grpSp>
      <p:grpSp>
        <p:nvGrpSpPr>
          <p:cNvPr name="Group 4" id="4"/>
          <p:cNvGrpSpPr/>
          <p:nvPr/>
        </p:nvGrpSpPr>
        <p:grpSpPr>
          <a:xfrm rot="0">
            <a:off x="1473285" y="1655309"/>
            <a:ext cx="5901198" cy="5901198"/>
            <a:chOff x="0" y="0"/>
            <a:chExt cx="6350000" cy="6350000"/>
          </a:xfrm>
        </p:grpSpPr>
        <p:sp>
          <p:nvSpPr>
            <p:cNvPr name="Freeform 5" id="5"/>
            <p:cNvSpPr/>
            <p:nvPr/>
          </p:nvSpPr>
          <p:spPr>
            <a:xfrm flipH="false" flipV="false" rot="0">
              <a:off x="0" y="0"/>
              <a:ext cx="6350000" cy="6351270"/>
            </a:xfrm>
            <a:custGeom>
              <a:avLst/>
              <a:gdLst/>
              <a:ahLst/>
              <a:cxnLst/>
              <a:rect r="r" b="b" t="t" l="l"/>
              <a:pathLst>
                <a:path h="6351270" w="6350000">
                  <a:moveTo>
                    <a:pt x="0" y="5955030"/>
                  </a:moveTo>
                  <a:lnTo>
                    <a:pt x="0" y="394970"/>
                  </a:lnTo>
                  <a:cubicBezTo>
                    <a:pt x="0" y="176530"/>
                    <a:pt x="176530" y="0"/>
                    <a:pt x="394970" y="0"/>
                  </a:cubicBezTo>
                  <a:lnTo>
                    <a:pt x="5956300" y="0"/>
                  </a:lnTo>
                  <a:cubicBezTo>
                    <a:pt x="6173470" y="0"/>
                    <a:pt x="6350000" y="176530"/>
                    <a:pt x="6350000" y="394970"/>
                  </a:cubicBezTo>
                  <a:lnTo>
                    <a:pt x="6350000" y="5956300"/>
                  </a:lnTo>
                  <a:cubicBezTo>
                    <a:pt x="6350000" y="6174740"/>
                    <a:pt x="6173470" y="6351270"/>
                    <a:pt x="5955030" y="6351270"/>
                  </a:cubicBezTo>
                  <a:lnTo>
                    <a:pt x="394970" y="6351270"/>
                  </a:lnTo>
                  <a:cubicBezTo>
                    <a:pt x="176530" y="6350000"/>
                    <a:pt x="0" y="6173470"/>
                    <a:pt x="0" y="5955030"/>
                  </a:cubicBezTo>
                  <a:close/>
                </a:path>
              </a:pathLst>
            </a:custGeom>
            <a:blipFill>
              <a:blip r:embed="rId2"/>
              <a:stretch>
                <a:fillRect l="-26896" t="-64266" r="0" b="-26040"/>
              </a:stretch>
            </a:blipFill>
          </p:spPr>
        </p:sp>
      </p:grpSp>
      <p:grpSp>
        <p:nvGrpSpPr>
          <p:cNvPr name="Group 6" id="6"/>
          <p:cNvGrpSpPr/>
          <p:nvPr/>
        </p:nvGrpSpPr>
        <p:grpSpPr>
          <a:xfrm rot="0">
            <a:off x="9632547" y="1981818"/>
            <a:ext cx="7138441" cy="5248181"/>
            <a:chOff x="0" y="0"/>
            <a:chExt cx="9517921" cy="6997575"/>
          </a:xfrm>
        </p:grpSpPr>
        <p:sp>
          <p:nvSpPr>
            <p:cNvPr name="TextBox 7" id="7"/>
            <p:cNvSpPr txBox="true"/>
            <p:nvPr/>
          </p:nvSpPr>
          <p:spPr>
            <a:xfrm rot="0">
              <a:off x="0" y="431800"/>
              <a:ext cx="9517921" cy="939800"/>
            </a:xfrm>
            <a:prstGeom prst="rect">
              <a:avLst/>
            </a:prstGeom>
          </p:spPr>
          <p:txBody>
            <a:bodyPr anchor="t" rtlCol="false" tIns="0" lIns="0" bIns="0" rIns="0">
              <a:spAutoFit/>
            </a:bodyPr>
            <a:lstStyle/>
            <a:p>
              <a:pPr algn="l">
                <a:lnSpc>
                  <a:spcPts val="5579"/>
                </a:lnSpc>
              </a:pPr>
              <a:r>
                <a:rPr lang="en-US" sz="4649" b="true">
                  <a:solidFill>
                    <a:srgbClr val="FFFFFF"/>
                  </a:solidFill>
                  <a:latin typeface="Heebo Ultra-Bold"/>
                  <a:ea typeface="Heebo Ultra-Bold"/>
                  <a:cs typeface="Heebo Ultra-Bold"/>
                  <a:sym typeface="Heebo Ultra-Bold"/>
                </a:rPr>
                <a:t>JUSTIFICACION</a:t>
              </a:r>
            </a:p>
          </p:txBody>
        </p:sp>
        <p:sp>
          <p:nvSpPr>
            <p:cNvPr name="TextBox 8" id="8"/>
            <p:cNvSpPr txBox="true"/>
            <p:nvPr/>
          </p:nvSpPr>
          <p:spPr>
            <a:xfrm rot="0">
              <a:off x="0" y="4746147"/>
              <a:ext cx="9517921" cy="2084070"/>
            </a:xfrm>
            <a:prstGeom prst="rect">
              <a:avLst/>
            </a:prstGeom>
          </p:spPr>
          <p:txBody>
            <a:bodyPr anchor="t" rtlCol="false" tIns="0" lIns="0" bIns="0" rIns="0">
              <a:spAutoFit/>
            </a:bodyPr>
            <a:lstStyle/>
            <a:p>
              <a:pPr algn="l">
                <a:lnSpc>
                  <a:spcPts val="3150"/>
                </a:lnSpc>
              </a:pPr>
              <a:r>
                <a:rPr lang="en-US" sz="2100">
                  <a:solidFill>
                    <a:srgbClr val="FFFFFF"/>
                  </a:solidFill>
                  <a:latin typeface="Heebo"/>
                  <a:ea typeface="Heebo"/>
                  <a:cs typeface="Heebo"/>
                  <a:sym typeface="Heebo"/>
                </a:rPr>
                <a:t>La implementación de un sistema de gestión de inventarios en la Óptica Tokio es esencial para optimizar sus operaciones y mejorar la precisión en el manejo de productos</a:t>
              </a:r>
            </a:p>
          </p:txBody>
        </p:sp>
      </p:grpSp>
      <p:sp>
        <p:nvSpPr>
          <p:cNvPr name="Freeform 9" id="9"/>
          <p:cNvSpPr/>
          <p:nvPr/>
        </p:nvSpPr>
        <p:spPr>
          <a:xfrm flipH="false" flipV="false" rot="2465065">
            <a:off x="6618981" y="6639520"/>
            <a:ext cx="1056828" cy="1833975"/>
          </a:xfrm>
          <a:custGeom>
            <a:avLst/>
            <a:gdLst/>
            <a:ahLst/>
            <a:cxnLst/>
            <a:rect r="r" b="b" t="t" l="l"/>
            <a:pathLst>
              <a:path h="1833975" w="1056828">
                <a:moveTo>
                  <a:pt x="0" y="0"/>
                </a:moveTo>
                <a:lnTo>
                  <a:pt x="1056828" y="0"/>
                </a:lnTo>
                <a:lnTo>
                  <a:pt x="1056828" y="1833975"/>
                </a:lnTo>
                <a:lnTo>
                  <a:pt x="0" y="1833975"/>
                </a:lnTo>
                <a:lnTo>
                  <a:pt x="0" y="0"/>
                </a:lnTo>
                <a:close/>
              </a:path>
            </a:pathLst>
          </a:custGeom>
          <a:blipFill>
            <a:blip r:embed="rId3"/>
            <a:stretch>
              <a:fillRect l="0" t="0" r="0" b="0"/>
            </a:stretch>
          </a:blipFill>
        </p:spPr>
      </p:sp>
      <p:sp>
        <p:nvSpPr>
          <p:cNvPr name="Freeform 10" id="10"/>
          <p:cNvSpPr/>
          <p:nvPr/>
        </p:nvSpPr>
        <p:spPr>
          <a:xfrm flipH="false" flipV="false" rot="-4397849">
            <a:off x="618432" y="1038780"/>
            <a:ext cx="1709706" cy="1568656"/>
          </a:xfrm>
          <a:custGeom>
            <a:avLst/>
            <a:gdLst/>
            <a:ahLst/>
            <a:cxnLst/>
            <a:rect r="r" b="b" t="t" l="l"/>
            <a:pathLst>
              <a:path h="1568656" w="1709706">
                <a:moveTo>
                  <a:pt x="0" y="0"/>
                </a:moveTo>
                <a:lnTo>
                  <a:pt x="1709706" y="0"/>
                </a:lnTo>
                <a:lnTo>
                  <a:pt x="1709706" y="1568655"/>
                </a:lnTo>
                <a:lnTo>
                  <a:pt x="0" y="1568655"/>
                </a:lnTo>
                <a:lnTo>
                  <a:pt x="0" y="0"/>
                </a:lnTo>
                <a:close/>
              </a:path>
            </a:pathLst>
          </a:custGeom>
          <a:blipFill>
            <a:blip r:embed="rId4"/>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DAGYGuFABS4</dc:identifier>
  <dcterms:modified xsi:type="dcterms:W3CDTF">2011-08-01T06:04:30Z</dcterms:modified>
  <cp:revision>1</cp:revision>
  <dc:title>SISTEMA DE CONTROL DE</dc:title>
</cp:coreProperties>
</file>